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7" r:id="rId2"/>
    <p:sldId id="258" r:id="rId3"/>
    <p:sldId id="261" r:id="rId4"/>
    <p:sldId id="301" r:id="rId5"/>
    <p:sldId id="302" r:id="rId6"/>
    <p:sldId id="303" r:id="rId7"/>
    <p:sldId id="290" r:id="rId8"/>
    <p:sldId id="300" r:id="rId9"/>
    <p:sldId id="278" r:id="rId10"/>
    <p:sldId id="289" r:id="rId11"/>
    <p:sldId id="304" r:id="rId12"/>
    <p:sldId id="307" r:id="rId13"/>
    <p:sldId id="288" r:id="rId14"/>
    <p:sldId id="274" r:id="rId15"/>
    <p:sldId id="305" r:id="rId16"/>
    <p:sldId id="275" r:id="rId17"/>
    <p:sldId id="276" r:id="rId18"/>
    <p:sldId id="306" r:id="rId19"/>
    <p:sldId id="309" r:id="rId20"/>
    <p:sldId id="310" r:id="rId21"/>
    <p:sldId id="28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669900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ritage.org\fileshares\common\common\00%202018%20Index\INDEX%20OF%20ECONOMIC%20FREEDOM%20SCORES%201995-2018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ritage.org\fileshares\common\common\00%202018%20Index\INDEX%20OF%20ECONOMIC%20FREEDOM%20SCORES%201995-2018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ritage.org\fileshares\common\common\00%202018%20Index\INDEX%20OF%20ECONOMIC%20FREEDOM%20SCORES%201995-2018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ritage.org\fileshares\common\common\00%202018%20Index\INDEX%20OF%20ECONOMIC%20FREEDOM%20SCORES%201995-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spPr>
            <a:ln w="6032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Sheet1!$D$1:$Z$1</c:f>
              <c:numCache>
                <c:formatCode>General</c:formatCode>
                <c:ptCount val="23"/>
                <c:pt idx="0">
                  <c:v>1996</c:v>
                </c:pt>
                <c:pt idx="5">
                  <c:v>2001</c:v>
                </c:pt>
                <c:pt idx="9">
                  <c:v>2005</c:v>
                </c:pt>
                <c:pt idx="12">
                  <c:v>2008</c:v>
                </c:pt>
                <c:pt idx="17">
                  <c:v>2013</c:v>
                </c:pt>
                <c:pt idx="22">
                  <c:v>2018</c:v>
                </c:pt>
              </c:numCache>
            </c:numRef>
          </c:cat>
          <c:val>
            <c:numRef>
              <c:f>Sheet1!$D$48:$Z$48</c:f>
              <c:numCache>
                <c:formatCode>0.0</c:formatCode>
                <c:ptCount val="23"/>
                <c:pt idx="0">
                  <c:v>49.7</c:v>
                </c:pt>
                <c:pt idx="1">
                  <c:v>57.3</c:v>
                </c:pt>
                <c:pt idx="2">
                  <c:v>59.4</c:v>
                </c:pt>
                <c:pt idx="3">
                  <c:v>61.5</c:v>
                </c:pt>
                <c:pt idx="4">
                  <c:v>61.9</c:v>
                </c:pt>
                <c:pt idx="5">
                  <c:v>65.5</c:v>
                </c:pt>
                <c:pt idx="6">
                  <c:v>66.099999999999994</c:v>
                </c:pt>
                <c:pt idx="7">
                  <c:v>69.7</c:v>
                </c:pt>
                <c:pt idx="8">
                  <c:v>72.400000000000006</c:v>
                </c:pt>
                <c:pt idx="9">
                  <c:v>70.5</c:v>
                </c:pt>
                <c:pt idx="10">
                  <c:v>71.8</c:v>
                </c:pt>
                <c:pt idx="11">
                  <c:v>71.5</c:v>
                </c:pt>
                <c:pt idx="12">
                  <c:v>70.900000000000006</c:v>
                </c:pt>
                <c:pt idx="13">
                  <c:v>70</c:v>
                </c:pt>
                <c:pt idx="14">
                  <c:v>70.3</c:v>
                </c:pt>
                <c:pt idx="15">
                  <c:v>71.3</c:v>
                </c:pt>
                <c:pt idx="16">
                  <c:v>71.5</c:v>
                </c:pt>
                <c:pt idx="17">
                  <c:v>72.099999999999994</c:v>
                </c:pt>
                <c:pt idx="18">
                  <c:v>73</c:v>
                </c:pt>
                <c:pt idx="19">
                  <c:v>74.7</c:v>
                </c:pt>
                <c:pt idx="20">
                  <c:v>75.2</c:v>
                </c:pt>
                <c:pt idx="21">
                  <c:v>75.8</c:v>
                </c:pt>
                <c:pt idx="22">
                  <c:v>75.25697934312754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DE-4275-B382-E52812565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2628536"/>
        <c:axId val="1"/>
      </c:lineChart>
      <c:catAx>
        <c:axId val="48262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80"/>
          <c:min val="4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28536"/>
        <c:crosses val="autoZero"/>
        <c:crossBetween val="between"/>
        <c:majorUnit val="10"/>
      </c:valAx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spPr>
            <a:ln w="571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Pt>
            <c:idx val="18"/>
            <c:bubble3D val="0"/>
            <c:spPr>
              <a:ln w="60325" cap="rnd">
                <a:solidFill>
                  <a:srgbClr val="FFC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32B2-4925-8179-A61DA27D9BC3}"/>
              </c:ext>
            </c:extLst>
          </c:dPt>
          <c:cat>
            <c:numRef>
              <c:f>Sheet1!$D$1:$Z$1</c:f>
              <c:numCache>
                <c:formatCode>General</c:formatCode>
                <c:ptCount val="23"/>
                <c:pt idx="0">
                  <c:v>1996</c:v>
                </c:pt>
                <c:pt idx="5">
                  <c:v>2001</c:v>
                </c:pt>
                <c:pt idx="9">
                  <c:v>2005</c:v>
                </c:pt>
                <c:pt idx="12">
                  <c:v>2008</c:v>
                </c:pt>
                <c:pt idx="17">
                  <c:v>2013</c:v>
                </c:pt>
                <c:pt idx="22">
                  <c:v>2018</c:v>
                </c:pt>
              </c:numCache>
            </c:numRef>
          </c:cat>
          <c:val>
            <c:numRef>
              <c:f>Sheet1!$D$48:$Z$48</c:f>
              <c:numCache>
                <c:formatCode>0.0</c:formatCode>
                <c:ptCount val="23"/>
                <c:pt idx="0">
                  <c:v>49.7</c:v>
                </c:pt>
                <c:pt idx="1">
                  <c:v>57.3</c:v>
                </c:pt>
                <c:pt idx="2">
                  <c:v>59.4</c:v>
                </c:pt>
                <c:pt idx="3">
                  <c:v>61.5</c:v>
                </c:pt>
                <c:pt idx="4">
                  <c:v>61.9</c:v>
                </c:pt>
                <c:pt idx="5">
                  <c:v>65.5</c:v>
                </c:pt>
                <c:pt idx="6">
                  <c:v>66.099999999999994</c:v>
                </c:pt>
                <c:pt idx="7">
                  <c:v>69.7</c:v>
                </c:pt>
                <c:pt idx="8">
                  <c:v>72.400000000000006</c:v>
                </c:pt>
                <c:pt idx="9">
                  <c:v>70.5</c:v>
                </c:pt>
                <c:pt idx="10">
                  <c:v>71.8</c:v>
                </c:pt>
                <c:pt idx="11">
                  <c:v>71.5</c:v>
                </c:pt>
                <c:pt idx="12">
                  <c:v>70.900000000000006</c:v>
                </c:pt>
                <c:pt idx="13">
                  <c:v>70</c:v>
                </c:pt>
                <c:pt idx="14">
                  <c:v>70.3</c:v>
                </c:pt>
                <c:pt idx="15">
                  <c:v>71.3</c:v>
                </c:pt>
                <c:pt idx="16">
                  <c:v>71.5</c:v>
                </c:pt>
                <c:pt idx="17">
                  <c:v>72.099999999999994</c:v>
                </c:pt>
                <c:pt idx="18">
                  <c:v>73</c:v>
                </c:pt>
                <c:pt idx="19">
                  <c:v>74.7</c:v>
                </c:pt>
                <c:pt idx="20">
                  <c:v>75.2</c:v>
                </c:pt>
                <c:pt idx="21">
                  <c:v>75.8</c:v>
                </c:pt>
                <c:pt idx="22">
                  <c:v>75.25697934312754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B2-4925-8179-A61DA27D9BC3}"/>
            </c:ext>
          </c:extLst>
        </c:ser>
        <c:ser>
          <c:idx val="0"/>
          <c:order val="1"/>
          <c:spPr>
            <a:ln w="60325">
              <a:solidFill>
                <a:srgbClr val="0070C0"/>
              </a:solidFill>
            </a:ln>
          </c:spPr>
          <c:marker>
            <c:symbol val="none"/>
          </c:marker>
          <c:val>
            <c:numRef>
              <c:f>Sheet1!$D$46:$Z$46</c:f>
              <c:numCache>
                <c:formatCode>General</c:formatCode>
                <c:ptCount val="23"/>
                <c:pt idx="0">
                  <c:v>57.1</c:v>
                </c:pt>
                <c:pt idx="1">
                  <c:v>57.3</c:v>
                </c:pt>
                <c:pt idx="2">
                  <c:v>57.2</c:v>
                </c:pt>
                <c:pt idx="3">
                  <c:v>57.6</c:v>
                </c:pt>
                <c:pt idx="4">
                  <c:v>58.1</c:v>
                </c:pt>
                <c:pt idx="5">
                  <c:v>59.2</c:v>
                </c:pt>
                <c:pt idx="6">
                  <c:v>59.2</c:v>
                </c:pt>
                <c:pt idx="7">
                  <c:v>59.6</c:v>
                </c:pt>
                <c:pt idx="8">
                  <c:v>59.6</c:v>
                </c:pt>
                <c:pt idx="9">
                  <c:v>59.6</c:v>
                </c:pt>
                <c:pt idx="10">
                  <c:v>59.9</c:v>
                </c:pt>
                <c:pt idx="11">
                  <c:v>60.1</c:v>
                </c:pt>
                <c:pt idx="12">
                  <c:v>60.2</c:v>
                </c:pt>
                <c:pt idx="13">
                  <c:v>59.5</c:v>
                </c:pt>
                <c:pt idx="14">
                  <c:v>59.4</c:v>
                </c:pt>
                <c:pt idx="15">
                  <c:v>59.7</c:v>
                </c:pt>
                <c:pt idx="16">
                  <c:v>59.5</c:v>
                </c:pt>
                <c:pt idx="17">
                  <c:v>59.6</c:v>
                </c:pt>
                <c:pt idx="18">
                  <c:v>60.3</c:v>
                </c:pt>
                <c:pt idx="19">
                  <c:v>60.4</c:v>
                </c:pt>
                <c:pt idx="20">
                  <c:v>60.7</c:v>
                </c:pt>
                <c:pt idx="21">
                  <c:v>60.9</c:v>
                </c:pt>
                <c:pt idx="22" formatCode="0.0">
                  <c:v>61.1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B2-4925-8179-A61DA27D9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2628536"/>
        <c:axId val="1"/>
      </c:lineChart>
      <c:catAx>
        <c:axId val="48262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80"/>
          <c:min val="4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285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spPr>
            <a:ln w="571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Pt>
            <c:idx val="18"/>
            <c:bubble3D val="0"/>
            <c:spPr>
              <a:ln w="60325" cap="rnd">
                <a:solidFill>
                  <a:srgbClr val="FFC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32B2-4925-8179-A61DA27D9BC3}"/>
              </c:ext>
            </c:extLst>
          </c:dPt>
          <c:cat>
            <c:numRef>
              <c:f>Sheet1!$D$1:$Z$1</c:f>
              <c:numCache>
                <c:formatCode>General</c:formatCode>
                <c:ptCount val="23"/>
                <c:pt idx="0">
                  <c:v>1996</c:v>
                </c:pt>
                <c:pt idx="5">
                  <c:v>2001</c:v>
                </c:pt>
                <c:pt idx="9">
                  <c:v>2005</c:v>
                </c:pt>
                <c:pt idx="12">
                  <c:v>2008</c:v>
                </c:pt>
                <c:pt idx="17">
                  <c:v>2013</c:v>
                </c:pt>
                <c:pt idx="22">
                  <c:v>2018</c:v>
                </c:pt>
              </c:numCache>
            </c:numRef>
          </c:cat>
          <c:val>
            <c:numRef>
              <c:f>Sheet1!$D$48:$Z$48</c:f>
              <c:numCache>
                <c:formatCode>0.0</c:formatCode>
                <c:ptCount val="23"/>
                <c:pt idx="0">
                  <c:v>49.7</c:v>
                </c:pt>
                <c:pt idx="1">
                  <c:v>57.3</c:v>
                </c:pt>
                <c:pt idx="2">
                  <c:v>59.4</c:v>
                </c:pt>
                <c:pt idx="3">
                  <c:v>61.5</c:v>
                </c:pt>
                <c:pt idx="4">
                  <c:v>61.9</c:v>
                </c:pt>
                <c:pt idx="5">
                  <c:v>65.5</c:v>
                </c:pt>
                <c:pt idx="6">
                  <c:v>66.099999999999994</c:v>
                </c:pt>
                <c:pt idx="7">
                  <c:v>69.7</c:v>
                </c:pt>
                <c:pt idx="8">
                  <c:v>72.400000000000006</c:v>
                </c:pt>
                <c:pt idx="9">
                  <c:v>70.5</c:v>
                </c:pt>
                <c:pt idx="10">
                  <c:v>71.8</c:v>
                </c:pt>
                <c:pt idx="11">
                  <c:v>71.5</c:v>
                </c:pt>
                <c:pt idx="12">
                  <c:v>70.900000000000006</c:v>
                </c:pt>
                <c:pt idx="13">
                  <c:v>70</c:v>
                </c:pt>
                <c:pt idx="14">
                  <c:v>70.3</c:v>
                </c:pt>
                <c:pt idx="15">
                  <c:v>71.3</c:v>
                </c:pt>
                <c:pt idx="16">
                  <c:v>71.5</c:v>
                </c:pt>
                <c:pt idx="17">
                  <c:v>72.099999999999994</c:v>
                </c:pt>
                <c:pt idx="18">
                  <c:v>73</c:v>
                </c:pt>
                <c:pt idx="19">
                  <c:v>74.7</c:v>
                </c:pt>
                <c:pt idx="20">
                  <c:v>75.2</c:v>
                </c:pt>
                <c:pt idx="21">
                  <c:v>75.8</c:v>
                </c:pt>
                <c:pt idx="22">
                  <c:v>75.25697934312754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B2-4925-8179-A61DA27D9BC3}"/>
            </c:ext>
          </c:extLst>
        </c:ser>
        <c:ser>
          <c:idx val="2"/>
          <c:order val="1"/>
          <c:spPr>
            <a:ln w="57150">
              <a:solidFill>
                <a:srgbClr val="0070C0"/>
              </a:solidFill>
            </a:ln>
          </c:spPr>
          <c:marker>
            <c:symbol val="none"/>
          </c:marker>
          <c:val>
            <c:numRef>
              <c:f>Sheet1!$D$45:$Z$45</c:f>
              <c:numCache>
                <c:formatCode>0.0</c:formatCode>
                <c:ptCount val="23"/>
                <c:pt idx="0">
                  <c:v>59.264864864864855</c:v>
                </c:pt>
                <c:pt idx="1">
                  <c:v>60.097368421052629</c:v>
                </c:pt>
                <c:pt idx="2">
                  <c:v>60.310256410256422</c:v>
                </c:pt>
                <c:pt idx="3">
                  <c:v>60.848717948717926</c:v>
                </c:pt>
                <c:pt idx="4">
                  <c:v>62.176923076923082</c:v>
                </c:pt>
                <c:pt idx="5">
                  <c:v>63.32051282051281</c:v>
                </c:pt>
                <c:pt idx="6">
                  <c:v>62.738095238095248</c:v>
                </c:pt>
                <c:pt idx="7">
                  <c:v>62.923809523809531</c:v>
                </c:pt>
                <c:pt idx="8">
                  <c:v>64.357499999999987</c:v>
                </c:pt>
                <c:pt idx="9">
                  <c:v>64.487500000000011</c:v>
                </c:pt>
                <c:pt idx="10">
                  <c:v>66.045000000000016</c:v>
                </c:pt>
                <c:pt idx="11">
                  <c:v>66.202499999999986</c:v>
                </c:pt>
                <c:pt idx="12">
                  <c:v>66.66749999999999</c:v>
                </c:pt>
                <c:pt idx="13">
                  <c:v>66.261904761904773</c:v>
                </c:pt>
                <c:pt idx="14">
                  <c:v>66.714285714285708</c:v>
                </c:pt>
                <c:pt idx="15">
                  <c:v>66.67619047619047</c:v>
                </c:pt>
                <c:pt idx="16">
                  <c:v>65.952380952380949</c:v>
                </c:pt>
                <c:pt idx="17">
                  <c:v>66.461904761904762</c:v>
                </c:pt>
                <c:pt idx="18">
                  <c:v>66.926190476190484</c:v>
                </c:pt>
                <c:pt idx="19">
                  <c:v>66.861904761904754</c:v>
                </c:pt>
                <c:pt idx="20">
                  <c:v>66.67441860465118</c:v>
                </c:pt>
                <c:pt idx="21">
                  <c:v>67.809302325581385</c:v>
                </c:pt>
                <c:pt idx="22">
                  <c:v>68.630695155633532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2B2-4925-8179-A61DA27D9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2628536"/>
        <c:axId val="1"/>
      </c:lineChart>
      <c:catAx>
        <c:axId val="48262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80"/>
          <c:min val="4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285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spPr>
            <a:ln w="603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LITHUANIA!$E$1:$AA$1</c:f>
              <c:numCache>
                <c:formatCode>General</c:formatCode>
                <c:ptCount val="23"/>
                <c:pt idx="0">
                  <c:v>1996</c:v>
                </c:pt>
                <c:pt idx="5">
                  <c:v>2001</c:v>
                </c:pt>
                <c:pt idx="9">
                  <c:v>2005</c:v>
                </c:pt>
                <c:pt idx="12">
                  <c:v>2008</c:v>
                </c:pt>
                <c:pt idx="17">
                  <c:v>2013</c:v>
                </c:pt>
                <c:pt idx="22">
                  <c:v>2018</c:v>
                </c:pt>
              </c:numCache>
            </c:numRef>
          </c:cat>
          <c:val>
            <c:numRef>
              <c:f>LITHUANIA!$E$49:$AA$49</c:f>
              <c:numCache>
                <c:formatCode>0.0</c:formatCode>
                <c:ptCount val="23"/>
                <c:pt idx="0">
                  <c:v>61.86666666666666</c:v>
                </c:pt>
                <c:pt idx="1">
                  <c:v>62.218518518518515</c:v>
                </c:pt>
                <c:pt idx="2">
                  <c:v>63.240740740740748</c:v>
                </c:pt>
                <c:pt idx="3">
                  <c:v>63.459259259259255</c:v>
                </c:pt>
                <c:pt idx="4">
                  <c:v>63.855555555555554</c:v>
                </c:pt>
                <c:pt idx="5">
                  <c:v>66.048148148148144</c:v>
                </c:pt>
                <c:pt idx="6">
                  <c:v>66.577777777777769</c:v>
                </c:pt>
                <c:pt idx="7">
                  <c:v>66.637037037037032</c:v>
                </c:pt>
                <c:pt idx="8">
                  <c:v>66.955555555555563</c:v>
                </c:pt>
                <c:pt idx="9">
                  <c:v>66.951851851851842</c:v>
                </c:pt>
                <c:pt idx="10">
                  <c:v>68.137037037037047</c:v>
                </c:pt>
                <c:pt idx="11">
                  <c:v>68.337037037037021</c:v>
                </c:pt>
                <c:pt idx="12">
                  <c:v>68.977777777777789</c:v>
                </c:pt>
                <c:pt idx="13">
                  <c:v>69.033333333333331</c:v>
                </c:pt>
                <c:pt idx="14">
                  <c:v>69.14444444444446</c:v>
                </c:pt>
                <c:pt idx="15">
                  <c:v>69.177777777777791</c:v>
                </c:pt>
                <c:pt idx="16">
                  <c:v>68.040740740740731</c:v>
                </c:pt>
                <c:pt idx="17">
                  <c:v>68.537037037037038</c:v>
                </c:pt>
                <c:pt idx="18">
                  <c:v>68.670370370370378</c:v>
                </c:pt>
                <c:pt idx="19">
                  <c:v>68.807407407407396</c:v>
                </c:pt>
                <c:pt idx="20">
                  <c:v>68.748148148148147</c:v>
                </c:pt>
                <c:pt idx="21">
                  <c:v>69.203703703703709</c:v>
                </c:pt>
                <c:pt idx="22">
                  <c:v>70.029133934227289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42-4A5F-B9FA-ED109F84866B}"/>
            </c:ext>
          </c:extLst>
        </c:ser>
        <c:ser>
          <c:idx val="0"/>
          <c:order val="1"/>
          <c:spPr>
            <a:ln w="60325">
              <a:solidFill>
                <a:srgbClr val="FFC000"/>
              </a:solidFill>
            </a:ln>
          </c:spPr>
          <c:marker>
            <c:symbol val="none"/>
          </c:marker>
          <c:val>
            <c:numRef>
              <c:f>LITHUANIA!$E$48:$AA$48</c:f>
              <c:numCache>
                <c:formatCode>0.0</c:formatCode>
                <c:ptCount val="23"/>
                <c:pt idx="0">
                  <c:v>49.7</c:v>
                </c:pt>
                <c:pt idx="1">
                  <c:v>57.3</c:v>
                </c:pt>
                <c:pt idx="2">
                  <c:v>59.4</c:v>
                </c:pt>
                <c:pt idx="3">
                  <c:v>61.5</c:v>
                </c:pt>
                <c:pt idx="4">
                  <c:v>61.9</c:v>
                </c:pt>
                <c:pt idx="5">
                  <c:v>65.5</c:v>
                </c:pt>
                <c:pt idx="6">
                  <c:v>66.099999999999994</c:v>
                </c:pt>
                <c:pt idx="7">
                  <c:v>69.7</c:v>
                </c:pt>
                <c:pt idx="8">
                  <c:v>72.400000000000006</c:v>
                </c:pt>
                <c:pt idx="9">
                  <c:v>70.5</c:v>
                </c:pt>
                <c:pt idx="10">
                  <c:v>71.8</c:v>
                </c:pt>
                <c:pt idx="11">
                  <c:v>71.5</c:v>
                </c:pt>
                <c:pt idx="12">
                  <c:v>70.900000000000006</c:v>
                </c:pt>
                <c:pt idx="13">
                  <c:v>70</c:v>
                </c:pt>
                <c:pt idx="14">
                  <c:v>70.3</c:v>
                </c:pt>
                <c:pt idx="15">
                  <c:v>71.3</c:v>
                </c:pt>
                <c:pt idx="16">
                  <c:v>71.5</c:v>
                </c:pt>
                <c:pt idx="17">
                  <c:v>72.099999999999994</c:v>
                </c:pt>
                <c:pt idx="18">
                  <c:v>73</c:v>
                </c:pt>
                <c:pt idx="19">
                  <c:v>74.7</c:v>
                </c:pt>
                <c:pt idx="20">
                  <c:v>75.2</c:v>
                </c:pt>
                <c:pt idx="21">
                  <c:v>75.8</c:v>
                </c:pt>
                <c:pt idx="22">
                  <c:v>75.25697934312754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42-4A5F-B9FA-ED109F8486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2628536"/>
        <c:axId val="1"/>
      </c:lineChart>
      <c:catAx>
        <c:axId val="48262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80"/>
          <c:min val="4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28536"/>
        <c:crosses val="autoZero"/>
        <c:crossBetween val="between"/>
        <c:majorUnit val="10"/>
      </c:valAx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spPr>
            <a:ln w="571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Pt>
            <c:idx val="18"/>
            <c:bubble3D val="0"/>
            <c:spPr>
              <a:ln w="60325" cap="rnd">
                <a:solidFill>
                  <a:srgbClr val="FFC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32B2-4925-8179-A61DA27D9BC3}"/>
              </c:ext>
            </c:extLst>
          </c:dPt>
          <c:cat>
            <c:numRef>
              <c:f>Sheet1!$D$1:$Z$1</c:f>
              <c:numCache>
                <c:formatCode>General</c:formatCode>
                <c:ptCount val="23"/>
                <c:pt idx="0">
                  <c:v>1996</c:v>
                </c:pt>
                <c:pt idx="5">
                  <c:v>2001</c:v>
                </c:pt>
                <c:pt idx="9">
                  <c:v>2005</c:v>
                </c:pt>
                <c:pt idx="12">
                  <c:v>2008</c:v>
                </c:pt>
                <c:pt idx="17">
                  <c:v>2013</c:v>
                </c:pt>
                <c:pt idx="22">
                  <c:v>2018</c:v>
                </c:pt>
              </c:numCache>
            </c:numRef>
          </c:cat>
          <c:val>
            <c:numRef>
              <c:f>Sheet1!$D$48:$Z$48</c:f>
              <c:numCache>
                <c:formatCode>0.0</c:formatCode>
                <c:ptCount val="23"/>
                <c:pt idx="0">
                  <c:v>49.7</c:v>
                </c:pt>
                <c:pt idx="1">
                  <c:v>57.3</c:v>
                </c:pt>
                <c:pt idx="2">
                  <c:v>59.4</c:v>
                </c:pt>
                <c:pt idx="3">
                  <c:v>61.5</c:v>
                </c:pt>
                <c:pt idx="4">
                  <c:v>61.9</c:v>
                </c:pt>
                <c:pt idx="5">
                  <c:v>65.5</c:v>
                </c:pt>
                <c:pt idx="6">
                  <c:v>66.099999999999994</c:v>
                </c:pt>
                <c:pt idx="7">
                  <c:v>69.7</c:v>
                </c:pt>
                <c:pt idx="8">
                  <c:v>72.400000000000006</c:v>
                </c:pt>
                <c:pt idx="9">
                  <c:v>70.5</c:v>
                </c:pt>
                <c:pt idx="10">
                  <c:v>71.8</c:v>
                </c:pt>
                <c:pt idx="11">
                  <c:v>71.5</c:v>
                </c:pt>
                <c:pt idx="12">
                  <c:v>70.900000000000006</c:v>
                </c:pt>
                <c:pt idx="13">
                  <c:v>70</c:v>
                </c:pt>
                <c:pt idx="14">
                  <c:v>70.3</c:v>
                </c:pt>
                <c:pt idx="15">
                  <c:v>71.3</c:v>
                </c:pt>
                <c:pt idx="16">
                  <c:v>71.5</c:v>
                </c:pt>
                <c:pt idx="17">
                  <c:v>72.099999999999994</c:v>
                </c:pt>
                <c:pt idx="18">
                  <c:v>73</c:v>
                </c:pt>
                <c:pt idx="19">
                  <c:v>74.7</c:v>
                </c:pt>
                <c:pt idx="20">
                  <c:v>75.2</c:v>
                </c:pt>
                <c:pt idx="21">
                  <c:v>75.8</c:v>
                </c:pt>
                <c:pt idx="22">
                  <c:v>75.25697934312754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B2-4925-8179-A61DA27D9BC3}"/>
            </c:ext>
          </c:extLst>
        </c:ser>
        <c:ser>
          <c:idx val="3"/>
          <c:order val="1"/>
          <c:spPr>
            <a:ln w="60325">
              <a:solidFill>
                <a:srgbClr val="C00000"/>
              </a:solidFill>
            </a:ln>
          </c:spPr>
          <c:marker>
            <c:symbol val="none"/>
          </c:marker>
          <c:val>
            <c:numRef>
              <c:f>Sheet1!$D$47:$Z$47</c:f>
              <c:numCache>
                <c:formatCode>0.0</c:formatCode>
                <c:ptCount val="23"/>
                <c:pt idx="0">
                  <c:v>76.7</c:v>
                </c:pt>
                <c:pt idx="1">
                  <c:v>75.599999999999994</c:v>
                </c:pt>
                <c:pt idx="2">
                  <c:v>75.400000000000006</c:v>
                </c:pt>
                <c:pt idx="3">
                  <c:v>75.5</c:v>
                </c:pt>
                <c:pt idx="4">
                  <c:v>76.400000000000006</c:v>
                </c:pt>
                <c:pt idx="5">
                  <c:v>79.099999999999994</c:v>
                </c:pt>
                <c:pt idx="6">
                  <c:v>78.400000000000006</c:v>
                </c:pt>
                <c:pt idx="7">
                  <c:v>78.2</c:v>
                </c:pt>
                <c:pt idx="8">
                  <c:v>78.7</c:v>
                </c:pt>
                <c:pt idx="9">
                  <c:v>79.900000000000006</c:v>
                </c:pt>
                <c:pt idx="10">
                  <c:v>81.2</c:v>
                </c:pt>
                <c:pt idx="11">
                  <c:v>81.2</c:v>
                </c:pt>
                <c:pt idx="12">
                  <c:v>81</c:v>
                </c:pt>
                <c:pt idx="13">
                  <c:v>80.7</c:v>
                </c:pt>
                <c:pt idx="14">
                  <c:v>78</c:v>
                </c:pt>
                <c:pt idx="15">
                  <c:v>77.8</c:v>
                </c:pt>
                <c:pt idx="16">
                  <c:v>76.3</c:v>
                </c:pt>
                <c:pt idx="17">
                  <c:v>76</c:v>
                </c:pt>
                <c:pt idx="18">
                  <c:v>75.5</c:v>
                </c:pt>
                <c:pt idx="19">
                  <c:v>76.2</c:v>
                </c:pt>
                <c:pt idx="20">
                  <c:v>75.400000000000006</c:v>
                </c:pt>
                <c:pt idx="21">
                  <c:v>75.099999999999994</c:v>
                </c:pt>
                <c:pt idx="22">
                  <c:v>75.746165666358323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2B2-4925-8179-A61DA27D9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2628536"/>
        <c:axId val="1"/>
      </c:lineChart>
      <c:catAx>
        <c:axId val="48262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85"/>
          <c:min val="45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28536"/>
        <c:crosses val="autoZero"/>
        <c:crossBetween val="between"/>
        <c:majorUnit val="10"/>
      </c:valAx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FE2693-AFF9-481F-BB67-CB2187245A87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D5AFEC-CDF1-47C0-AF8D-7F92CE8B2771}">
      <dgm:prSet phldrT="[Text]"/>
      <dgm:spPr/>
      <dgm:t>
        <a:bodyPr/>
        <a:lstStyle/>
        <a:p>
          <a:r>
            <a:rPr lang="en-US" dirty="0" smtClean="0"/>
            <a:t>Rule of Law </a:t>
          </a:r>
          <a:endParaRPr lang="en-US" dirty="0"/>
        </a:p>
      </dgm:t>
    </dgm:pt>
    <dgm:pt modelId="{9D87787C-AD38-4CA7-B0CE-DAB71DBDC717}" type="parTrans" cxnId="{9FD5F180-884F-4C67-9753-537BD93A9751}">
      <dgm:prSet/>
      <dgm:spPr/>
      <dgm:t>
        <a:bodyPr/>
        <a:lstStyle/>
        <a:p>
          <a:endParaRPr lang="en-US"/>
        </a:p>
      </dgm:t>
    </dgm:pt>
    <dgm:pt modelId="{05842B88-D25D-4196-B515-919957D7BBCD}" type="sibTrans" cxnId="{9FD5F180-884F-4C67-9753-537BD93A9751}">
      <dgm:prSet/>
      <dgm:spPr/>
      <dgm:t>
        <a:bodyPr/>
        <a:lstStyle/>
        <a:p>
          <a:endParaRPr lang="en-US"/>
        </a:p>
      </dgm:t>
    </dgm:pt>
    <dgm:pt modelId="{A808E920-3382-4D4E-A501-009505F9BBBA}">
      <dgm:prSet phldrT="[Text]"/>
      <dgm:spPr/>
      <dgm:t>
        <a:bodyPr/>
        <a:lstStyle/>
        <a:p>
          <a:r>
            <a:rPr lang="en-US" b="1" dirty="0" smtClean="0">
              <a:solidFill>
                <a:srgbClr val="99CC00"/>
              </a:solidFill>
            </a:rPr>
            <a:t>Fiscal Health</a:t>
          </a:r>
        </a:p>
      </dgm:t>
    </dgm:pt>
    <dgm:pt modelId="{0F2B05A4-B136-4246-987D-A4F86B2A01A8}" type="parTrans" cxnId="{B0BA3F30-5A10-4ADC-B36F-8683AF2BE57A}">
      <dgm:prSet/>
      <dgm:spPr/>
      <dgm:t>
        <a:bodyPr/>
        <a:lstStyle/>
        <a:p>
          <a:endParaRPr lang="en-US"/>
        </a:p>
      </dgm:t>
    </dgm:pt>
    <dgm:pt modelId="{76C5750C-A866-4751-9A36-99239B1AE6C6}" type="sibTrans" cxnId="{B0BA3F30-5A10-4ADC-B36F-8683AF2BE57A}">
      <dgm:prSet/>
      <dgm:spPr/>
      <dgm:t>
        <a:bodyPr/>
        <a:lstStyle/>
        <a:p>
          <a:endParaRPr lang="en-US"/>
        </a:p>
      </dgm:t>
    </dgm:pt>
    <dgm:pt modelId="{F246FF10-6057-4B44-B7B0-18FB8914ADDA}">
      <dgm:prSet phldrT="[Text]"/>
      <dgm:spPr/>
      <dgm:t>
        <a:bodyPr/>
        <a:lstStyle/>
        <a:p>
          <a:r>
            <a:rPr lang="en-US" b="1" dirty="0" smtClean="0">
              <a:solidFill>
                <a:srgbClr val="99CC00"/>
              </a:solidFill>
            </a:rPr>
            <a:t>Gov’t Spending </a:t>
          </a:r>
          <a:endParaRPr lang="en-US" b="1" dirty="0">
            <a:solidFill>
              <a:srgbClr val="99CC00"/>
            </a:solidFill>
          </a:endParaRPr>
        </a:p>
      </dgm:t>
    </dgm:pt>
    <dgm:pt modelId="{9E5870F7-BD46-40D6-AD4D-C2EF6AC61980}" type="parTrans" cxnId="{69A322D7-9A59-42E0-BF24-CF8F567DA520}">
      <dgm:prSet/>
      <dgm:spPr/>
      <dgm:t>
        <a:bodyPr/>
        <a:lstStyle/>
        <a:p>
          <a:endParaRPr lang="en-US"/>
        </a:p>
      </dgm:t>
    </dgm:pt>
    <dgm:pt modelId="{D76348C4-D2B7-41BF-8AA4-DB0305CB2288}" type="sibTrans" cxnId="{69A322D7-9A59-42E0-BF24-CF8F567DA520}">
      <dgm:prSet/>
      <dgm:spPr/>
      <dgm:t>
        <a:bodyPr/>
        <a:lstStyle/>
        <a:p>
          <a:endParaRPr lang="en-US"/>
        </a:p>
      </dgm:t>
    </dgm:pt>
    <dgm:pt modelId="{127177DF-F4AD-43AA-AC80-69DCBA7802F5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99CC00"/>
              </a:solidFill>
            </a:rPr>
            <a:t>Government Integrity </a:t>
          </a:r>
          <a:endParaRPr lang="en-US" sz="2400" b="1" dirty="0">
            <a:solidFill>
              <a:srgbClr val="99CC00"/>
            </a:solidFill>
          </a:endParaRPr>
        </a:p>
      </dgm:t>
    </dgm:pt>
    <dgm:pt modelId="{3BB56CB7-5A72-4094-BACD-35BB30367354}" type="parTrans" cxnId="{2C3BE569-09C7-4986-AC46-795F0E616849}">
      <dgm:prSet/>
      <dgm:spPr/>
      <dgm:t>
        <a:bodyPr/>
        <a:lstStyle/>
        <a:p>
          <a:endParaRPr lang="en-US"/>
        </a:p>
      </dgm:t>
    </dgm:pt>
    <dgm:pt modelId="{7D1FA49A-E794-4B42-96B7-8096F81234A9}" type="sibTrans" cxnId="{2C3BE569-09C7-4986-AC46-795F0E616849}">
      <dgm:prSet/>
      <dgm:spPr/>
      <dgm:t>
        <a:bodyPr/>
        <a:lstStyle/>
        <a:p>
          <a:endParaRPr lang="en-US"/>
        </a:p>
      </dgm:t>
    </dgm:pt>
    <dgm:pt modelId="{8DB163DF-5E02-4938-B3CD-39CA28E73654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99CC00"/>
              </a:solidFill>
            </a:rPr>
            <a:t>Property Rights </a:t>
          </a:r>
          <a:endParaRPr lang="en-US" sz="2400" b="1" dirty="0">
            <a:solidFill>
              <a:srgbClr val="99CC00"/>
            </a:solidFill>
          </a:endParaRPr>
        </a:p>
      </dgm:t>
    </dgm:pt>
    <dgm:pt modelId="{BE76B210-8F7D-4AFC-B8DC-A66F05C73FBF}" type="parTrans" cxnId="{0CBD2423-1881-4354-B8DE-6572C9EEFACF}">
      <dgm:prSet/>
      <dgm:spPr/>
      <dgm:t>
        <a:bodyPr/>
        <a:lstStyle/>
        <a:p>
          <a:endParaRPr lang="en-US"/>
        </a:p>
      </dgm:t>
    </dgm:pt>
    <dgm:pt modelId="{B6A17056-5401-4A75-8FFD-E8B201443004}" type="sibTrans" cxnId="{0CBD2423-1881-4354-B8DE-6572C9EEFACF}">
      <dgm:prSet/>
      <dgm:spPr/>
      <dgm:t>
        <a:bodyPr/>
        <a:lstStyle/>
        <a:p>
          <a:endParaRPr lang="en-US"/>
        </a:p>
      </dgm:t>
    </dgm:pt>
    <dgm:pt modelId="{A8540AF0-A016-4A4D-B756-EDD16E0BD601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99CC00"/>
              </a:solidFill>
            </a:rPr>
            <a:t>Judicial Effectiveness</a:t>
          </a:r>
          <a:endParaRPr lang="en-US" sz="2400" b="1" dirty="0">
            <a:solidFill>
              <a:srgbClr val="99CC00"/>
            </a:solidFill>
          </a:endParaRPr>
        </a:p>
      </dgm:t>
    </dgm:pt>
    <dgm:pt modelId="{38C63897-DFEA-4419-968D-D0F5086B0FDF}" type="parTrans" cxnId="{CF76F951-6003-4D0B-94FA-69D29B626DA5}">
      <dgm:prSet/>
      <dgm:spPr/>
      <dgm:t>
        <a:bodyPr/>
        <a:lstStyle/>
        <a:p>
          <a:endParaRPr lang="en-US"/>
        </a:p>
      </dgm:t>
    </dgm:pt>
    <dgm:pt modelId="{0D8A04C9-DA4D-49F3-8B53-E45C711F03F5}" type="sibTrans" cxnId="{CF76F951-6003-4D0B-94FA-69D29B626DA5}">
      <dgm:prSet/>
      <dgm:spPr/>
      <dgm:t>
        <a:bodyPr/>
        <a:lstStyle/>
        <a:p>
          <a:endParaRPr lang="en-US"/>
        </a:p>
      </dgm:t>
    </dgm:pt>
    <dgm:pt modelId="{02E8332A-E35B-4D8D-8DF3-F45A7003D97B}">
      <dgm:prSet phldrT="[Text]"/>
      <dgm:spPr/>
      <dgm:t>
        <a:bodyPr/>
        <a:lstStyle/>
        <a:p>
          <a:r>
            <a:rPr lang="en-US" dirty="0" smtClean="0"/>
            <a:t>Government Size</a:t>
          </a:r>
          <a:endParaRPr lang="en-US" dirty="0"/>
        </a:p>
      </dgm:t>
    </dgm:pt>
    <dgm:pt modelId="{1C7B1AE9-81EB-47F0-92E7-3AB3E773B9F5}" type="sibTrans" cxnId="{8381D8C8-0A9D-4B34-835B-73FC455DEE79}">
      <dgm:prSet/>
      <dgm:spPr/>
      <dgm:t>
        <a:bodyPr/>
        <a:lstStyle/>
        <a:p>
          <a:endParaRPr lang="en-US"/>
        </a:p>
      </dgm:t>
    </dgm:pt>
    <dgm:pt modelId="{729E1AC3-97BD-41F0-A0B0-181947A08E5E}" type="parTrans" cxnId="{8381D8C8-0A9D-4B34-835B-73FC455DEE79}">
      <dgm:prSet/>
      <dgm:spPr/>
      <dgm:t>
        <a:bodyPr/>
        <a:lstStyle/>
        <a:p>
          <a:endParaRPr lang="en-US"/>
        </a:p>
      </dgm:t>
    </dgm:pt>
    <dgm:pt modelId="{B9205A63-2775-4DC3-8F8B-3754CDAF6D5D}">
      <dgm:prSet phldrT="[Text]"/>
      <dgm:spPr/>
      <dgm:t>
        <a:bodyPr/>
        <a:lstStyle/>
        <a:p>
          <a:r>
            <a:rPr lang="en-US" b="1" dirty="0" smtClean="0">
              <a:solidFill>
                <a:srgbClr val="99CC00"/>
              </a:solidFill>
            </a:rPr>
            <a:t>Tax Burden </a:t>
          </a:r>
          <a:endParaRPr lang="en-US" b="1" dirty="0">
            <a:solidFill>
              <a:srgbClr val="99CC00"/>
            </a:solidFill>
          </a:endParaRPr>
        </a:p>
      </dgm:t>
    </dgm:pt>
    <dgm:pt modelId="{A1387105-B5AC-4299-A678-1F948EDBDC81}" type="parTrans" cxnId="{4CD9B85D-38DD-4BFC-9392-9A809D5525E7}">
      <dgm:prSet/>
      <dgm:spPr/>
      <dgm:t>
        <a:bodyPr/>
        <a:lstStyle/>
        <a:p>
          <a:endParaRPr lang="en-US"/>
        </a:p>
      </dgm:t>
    </dgm:pt>
    <dgm:pt modelId="{00F5F2C2-75B9-4E08-91D6-B9C140C60128}" type="sibTrans" cxnId="{4CD9B85D-38DD-4BFC-9392-9A809D5525E7}">
      <dgm:prSet/>
      <dgm:spPr/>
      <dgm:t>
        <a:bodyPr/>
        <a:lstStyle/>
        <a:p>
          <a:endParaRPr lang="en-US"/>
        </a:p>
      </dgm:t>
    </dgm:pt>
    <dgm:pt modelId="{C9B22A9B-0C34-488B-AF34-9ABBE35BBF4A}">
      <dgm:prSet phldrT="[Text]"/>
      <dgm:spPr/>
      <dgm:t>
        <a:bodyPr/>
        <a:lstStyle/>
        <a:p>
          <a:r>
            <a:rPr lang="en-US" dirty="0" smtClean="0"/>
            <a:t>Regulatory Efficiency </a:t>
          </a:r>
          <a:endParaRPr lang="en-US" dirty="0"/>
        </a:p>
      </dgm:t>
    </dgm:pt>
    <dgm:pt modelId="{A307BF2B-FDEB-4798-BF50-2EF8273BB82C}" type="parTrans" cxnId="{0B9B0A31-3464-40EC-AFB7-823378344ADF}">
      <dgm:prSet/>
      <dgm:spPr/>
      <dgm:t>
        <a:bodyPr/>
        <a:lstStyle/>
        <a:p>
          <a:endParaRPr lang="en-US"/>
        </a:p>
      </dgm:t>
    </dgm:pt>
    <dgm:pt modelId="{59508D85-26D6-4EC5-8E5C-6858AC8C6DB3}" type="sibTrans" cxnId="{0B9B0A31-3464-40EC-AFB7-823378344ADF}">
      <dgm:prSet/>
      <dgm:spPr/>
      <dgm:t>
        <a:bodyPr/>
        <a:lstStyle/>
        <a:p>
          <a:endParaRPr lang="en-US"/>
        </a:p>
      </dgm:t>
    </dgm:pt>
    <dgm:pt modelId="{613555C7-07A2-447D-9112-C313D1A0016C}">
      <dgm:prSet phldrT="[Text]"/>
      <dgm:spPr/>
      <dgm:t>
        <a:bodyPr/>
        <a:lstStyle/>
        <a:p>
          <a:r>
            <a:rPr lang="en-US" dirty="0" smtClean="0"/>
            <a:t>Open Markets</a:t>
          </a:r>
          <a:endParaRPr lang="en-US" dirty="0"/>
        </a:p>
      </dgm:t>
    </dgm:pt>
    <dgm:pt modelId="{AB6D5729-C0EB-41AC-83AD-CA68CD53DEA4}" type="parTrans" cxnId="{FAD9E035-A489-4EEC-B974-B4FF7C51DB23}">
      <dgm:prSet/>
      <dgm:spPr/>
      <dgm:t>
        <a:bodyPr/>
        <a:lstStyle/>
        <a:p>
          <a:endParaRPr lang="en-US"/>
        </a:p>
      </dgm:t>
    </dgm:pt>
    <dgm:pt modelId="{01C82308-B869-4F47-A897-AF77CD3CD3C2}" type="sibTrans" cxnId="{FAD9E035-A489-4EEC-B974-B4FF7C51DB23}">
      <dgm:prSet/>
      <dgm:spPr/>
      <dgm:t>
        <a:bodyPr/>
        <a:lstStyle/>
        <a:p>
          <a:endParaRPr lang="en-US"/>
        </a:p>
      </dgm:t>
    </dgm:pt>
    <dgm:pt modelId="{2FD861A0-2A22-4790-B51C-CDBF580F81E2}">
      <dgm:prSet/>
      <dgm:spPr/>
      <dgm:t>
        <a:bodyPr/>
        <a:lstStyle/>
        <a:p>
          <a:r>
            <a:rPr lang="en-US" b="1" dirty="0" smtClean="0">
              <a:solidFill>
                <a:srgbClr val="99CC00"/>
              </a:solidFill>
            </a:rPr>
            <a:t>Business Freedom</a:t>
          </a:r>
          <a:endParaRPr lang="en-US" b="1" dirty="0">
            <a:solidFill>
              <a:srgbClr val="99CC00"/>
            </a:solidFill>
          </a:endParaRPr>
        </a:p>
      </dgm:t>
    </dgm:pt>
    <dgm:pt modelId="{64F2136D-DC86-4179-972C-2B16FC40FD80}" type="parTrans" cxnId="{F1FAB5FD-50BF-4141-8823-9000C9381B6A}">
      <dgm:prSet/>
      <dgm:spPr/>
      <dgm:t>
        <a:bodyPr/>
        <a:lstStyle/>
        <a:p>
          <a:endParaRPr lang="en-US"/>
        </a:p>
      </dgm:t>
    </dgm:pt>
    <dgm:pt modelId="{84274785-86F9-482A-8300-FC72A905BE7B}" type="sibTrans" cxnId="{F1FAB5FD-50BF-4141-8823-9000C9381B6A}">
      <dgm:prSet/>
      <dgm:spPr/>
      <dgm:t>
        <a:bodyPr/>
        <a:lstStyle/>
        <a:p>
          <a:endParaRPr lang="en-US"/>
        </a:p>
      </dgm:t>
    </dgm:pt>
    <dgm:pt modelId="{AD5FDFBF-F107-4A3F-8C14-D458DB30087E}">
      <dgm:prSet/>
      <dgm:spPr/>
      <dgm:t>
        <a:bodyPr/>
        <a:lstStyle/>
        <a:p>
          <a:r>
            <a:rPr lang="en-US" b="1" dirty="0" smtClean="0">
              <a:solidFill>
                <a:srgbClr val="99CC00"/>
              </a:solidFill>
            </a:rPr>
            <a:t>Labor Freedom</a:t>
          </a:r>
        </a:p>
      </dgm:t>
    </dgm:pt>
    <dgm:pt modelId="{698AB431-E0CC-4604-957B-CB8DEFC35903}" type="parTrans" cxnId="{8C03823A-5B7E-49EA-948F-A31B7100DF73}">
      <dgm:prSet/>
      <dgm:spPr/>
      <dgm:t>
        <a:bodyPr/>
        <a:lstStyle/>
        <a:p>
          <a:endParaRPr lang="en-US"/>
        </a:p>
      </dgm:t>
    </dgm:pt>
    <dgm:pt modelId="{9D1A13E6-83FF-42F0-975B-D5594104F4E9}" type="sibTrans" cxnId="{8C03823A-5B7E-49EA-948F-A31B7100DF73}">
      <dgm:prSet/>
      <dgm:spPr/>
      <dgm:t>
        <a:bodyPr/>
        <a:lstStyle/>
        <a:p>
          <a:endParaRPr lang="en-US"/>
        </a:p>
      </dgm:t>
    </dgm:pt>
    <dgm:pt modelId="{5F0C1B07-D31E-4C6F-B384-3BA5C77B7C3E}">
      <dgm:prSet/>
      <dgm:spPr/>
      <dgm:t>
        <a:bodyPr/>
        <a:lstStyle/>
        <a:p>
          <a:r>
            <a:rPr lang="en-US" b="1" dirty="0" smtClean="0">
              <a:solidFill>
                <a:srgbClr val="99CC00"/>
              </a:solidFill>
            </a:rPr>
            <a:t>Monetary Freedom </a:t>
          </a:r>
          <a:endParaRPr lang="en-US" b="1" dirty="0">
            <a:solidFill>
              <a:srgbClr val="99CC00"/>
            </a:solidFill>
          </a:endParaRPr>
        </a:p>
      </dgm:t>
    </dgm:pt>
    <dgm:pt modelId="{65FA2D10-84C3-459D-9F5C-EECEF36E1251}" type="parTrans" cxnId="{70EEAFCA-FCC1-49DB-8D42-0C49B4F9E7DD}">
      <dgm:prSet/>
      <dgm:spPr/>
      <dgm:t>
        <a:bodyPr/>
        <a:lstStyle/>
        <a:p>
          <a:endParaRPr lang="en-US"/>
        </a:p>
      </dgm:t>
    </dgm:pt>
    <dgm:pt modelId="{E4FF3FEE-3B7F-4BF8-9FD4-A9DA51BDBF1B}" type="sibTrans" cxnId="{70EEAFCA-FCC1-49DB-8D42-0C49B4F9E7DD}">
      <dgm:prSet/>
      <dgm:spPr/>
      <dgm:t>
        <a:bodyPr/>
        <a:lstStyle/>
        <a:p>
          <a:endParaRPr lang="en-US"/>
        </a:p>
      </dgm:t>
    </dgm:pt>
    <dgm:pt modelId="{754DA221-74F7-4D4C-B9E1-D66121A5DD01}">
      <dgm:prSet/>
      <dgm:spPr/>
      <dgm:t>
        <a:bodyPr/>
        <a:lstStyle/>
        <a:p>
          <a:r>
            <a:rPr lang="en-US" b="1" dirty="0" smtClean="0">
              <a:solidFill>
                <a:srgbClr val="99CC00"/>
              </a:solidFill>
            </a:rPr>
            <a:t>Trade Freedom</a:t>
          </a:r>
          <a:endParaRPr lang="en-US" b="1" dirty="0">
            <a:solidFill>
              <a:srgbClr val="99CC00"/>
            </a:solidFill>
          </a:endParaRPr>
        </a:p>
      </dgm:t>
    </dgm:pt>
    <dgm:pt modelId="{69866B52-D981-4D83-B162-AFD189E6F29D}" type="parTrans" cxnId="{8F7F0438-6228-4CA1-884F-00FC9BC05842}">
      <dgm:prSet/>
      <dgm:spPr/>
      <dgm:t>
        <a:bodyPr/>
        <a:lstStyle/>
        <a:p>
          <a:endParaRPr lang="en-US"/>
        </a:p>
      </dgm:t>
    </dgm:pt>
    <dgm:pt modelId="{32B35E32-A33D-4CAA-8D46-E438C6B3DEE3}" type="sibTrans" cxnId="{8F7F0438-6228-4CA1-884F-00FC9BC05842}">
      <dgm:prSet/>
      <dgm:spPr/>
      <dgm:t>
        <a:bodyPr/>
        <a:lstStyle/>
        <a:p>
          <a:endParaRPr lang="en-US"/>
        </a:p>
      </dgm:t>
    </dgm:pt>
    <dgm:pt modelId="{419DC14D-01E1-4F94-B5EE-0EF6450C4490}">
      <dgm:prSet/>
      <dgm:spPr/>
      <dgm:t>
        <a:bodyPr/>
        <a:lstStyle/>
        <a:p>
          <a:r>
            <a:rPr lang="en-US" b="1" dirty="0" smtClean="0">
              <a:solidFill>
                <a:srgbClr val="99CC00"/>
              </a:solidFill>
            </a:rPr>
            <a:t>Investment Freedom </a:t>
          </a:r>
          <a:endParaRPr lang="en-US" b="1" dirty="0">
            <a:solidFill>
              <a:srgbClr val="99CC00"/>
            </a:solidFill>
          </a:endParaRPr>
        </a:p>
      </dgm:t>
    </dgm:pt>
    <dgm:pt modelId="{DDC8805F-2C5F-49F7-83FD-07896255C79B}" type="parTrans" cxnId="{F46BD0FE-68DF-4743-A330-86D013695664}">
      <dgm:prSet/>
      <dgm:spPr/>
      <dgm:t>
        <a:bodyPr/>
        <a:lstStyle/>
        <a:p>
          <a:endParaRPr lang="en-US"/>
        </a:p>
      </dgm:t>
    </dgm:pt>
    <dgm:pt modelId="{B74F4E9E-AAB7-4316-BA9E-1E5672EA511A}" type="sibTrans" cxnId="{F46BD0FE-68DF-4743-A330-86D013695664}">
      <dgm:prSet/>
      <dgm:spPr/>
      <dgm:t>
        <a:bodyPr/>
        <a:lstStyle/>
        <a:p>
          <a:endParaRPr lang="en-US"/>
        </a:p>
      </dgm:t>
    </dgm:pt>
    <dgm:pt modelId="{7F6E9E0D-AADA-40C6-9499-30BF775F9FE8}">
      <dgm:prSet/>
      <dgm:spPr/>
      <dgm:t>
        <a:bodyPr/>
        <a:lstStyle/>
        <a:p>
          <a:r>
            <a:rPr lang="en-US" b="1" dirty="0" smtClean="0">
              <a:solidFill>
                <a:srgbClr val="99CC00"/>
              </a:solidFill>
            </a:rPr>
            <a:t>Financial Freedom</a:t>
          </a:r>
          <a:endParaRPr lang="en-US" b="1" dirty="0">
            <a:solidFill>
              <a:srgbClr val="99CC00"/>
            </a:solidFill>
          </a:endParaRPr>
        </a:p>
      </dgm:t>
    </dgm:pt>
    <dgm:pt modelId="{EDA8AB7D-80F8-4D57-8796-C6BBD4556C7E}" type="parTrans" cxnId="{94218E0E-EE47-4261-9698-BEC8B513E031}">
      <dgm:prSet/>
      <dgm:spPr/>
      <dgm:t>
        <a:bodyPr/>
        <a:lstStyle/>
        <a:p>
          <a:endParaRPr lang="en-US"/>
        </a:p>
      </dgm:t>
    </dgm:pt>
    <dgm:pt modelId="{00AA42DE-712F-410E-91BC-EDA9607EBD2B}" type="sibTrans" cxnId="{94218E0E-EE47-4261-9698-BEC8B513E031}">
      <dgm:prSet/>
      <dgm:spPr/>
      <dgm:t>
        <a:bodyPr/>
        <a:lstStyle/>
        <a:p>
          <a:endParaRPr lang="en-US"/>
        </a:p>
      </dgm:t>
    </dgm:pt>
    <dgm:pt modelId="{699D00EB-F566-4368-BEC5-7B08C471BADD}" type="pres">
      <dgm:prSet presAssocID="{D2FE2693-AFF9-481F-BB67-CB2187245A8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243FADA-0B4B-4106-82A8-94EF87AE41AF}" type="pres">
      <dgm:prSet presAssocID="{21D5AFEC-CDF1-47C0-AF8D-7F92CE8B2771}" presName="root" presStyleCnt="0"/>
      <dgm:spPr/>
    </dgm:pt>
    <dgm:pt modelId="{43D51659-2B4A-4560-B4AD-772C5BABFB87}" type="pres">
      <dgm:prSet presAssocID="{21D5AFEC-CDF1-47C0-AF8D-7F92CE8B2771}" presName="rootComposite" presStyleCnt="0"/>
      <dgm:spPr/>
    </dgm:pt>
    <dgm:pt modelId="{B0C797E4-3C97-4150-90A3-2EDD3F9CC985}" type="pres">
      <dgm:prSet presAssocID="{21D5AFEC-CDF1-47C0-AF8D-7F92CE8B2771}" presName="rootText" presStyleLbl="node1" presStyleIdx="0" presStyleCnt="4"/>
      <dgm:spPr/>
      <dgm:t>
        <a:bodyPr/>
        <a:lstStyle/>
        <a:p>
          <a:endParaRPr lang="en-US"/>
        </a:p>
      </dgm:t>
    </dgm:pt>
    <dgm:pt modelId="{411D2AEC-696D-4454-B65B-DCEBFDF7EDD6}" type="pres">
      <dgm:prSet presAssocID="{21D5AFEC-CDF1-47C0-AF8D-7F92CE8B2771}" presName="rootConnector" presStyleLbl="node1" presStyleIdx="0" presStyleCnt="4"/>
      <dgm:spPr/>
      <dgm:t>
        <a:bodyPr/>
        <a:lstStyle/>
        <a:p>
          <a:endParaRPr lang="en-US"/>
        </a:p>
      </dgm:t>
    </dgm:pt>
    <dgm:pt modelId="{37B41012-4B9A-415D-85AB-5B9D270EEA47}" type="pres">
      <dgm:prSet presAssocID="{21D5AFEC-CDF1-47C0-AF8D-7F92CE8B2771}" presName="childShape" presStyleCnt="0"/>
      <dgm:spPr/>
    </dgm:pt>
    <dgm:pt modelId="{BDA2773D-F1C3-4FAF-A771-8C968E238EF8}" type="pres">
      <dgm:prSet presAssocID="{BE76B210-8F7D-4AFC-B8DC-A66F05C73FBF}" presName="Name13" presStyleLbl="parChTrans1D2" presStyleIdx="0" presStyleCnt="12"/>
      <dgm:spPr/>
      <dgm:t>
        <a:bodyPr/>
        <a:lstStyle/>
        <a:p>
          <a:endParaRPr lang="en-US"/>
        </a:p>
      </dgm:t>
    </dgm:pt>
    <dgm:pt modelId="{35B861D1-561D-4983-910D-9D3DAAFD5428}" type="pres">
      <dgm:prSet presAssocID="{8DB163DF-5E02-4938-B3CD-39CA28E73654}" presName="childText" presStyleLbl="bgAcc1" presStyleIdx="0" presStyleCnt="12" custScaleX="135155" custLinFactNeighborX="6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6C126D-5550-428D-B2A5-C79C0C5032F9}" type="pres">
      <dgm:prSet presAssocID="{38C63897-DFEA-4419-968D-D0F5086B0FDF}" presName="Name13" presStyleLbl="parChTrans1D2" presStyleIdx="1" presStyleCnt="12"/>
      <dgm:spPr/>
      <dgm:t>
        <a:bodyPr/>
        <a:lstStyle/>
        <a:p>
          <a:endParaRPr lang="en-US"/>
        </a:p>
      </dgm:t>
    </dgm:pt>
    <dgm:pt modelId="{EE7CF73D-3ED8-45F1-9823-801DA21B821C}" type="pres">
      <dgm:prSet presAssocID="{A8540AF0-A016-4A4D-B756-EDD16E0BD601}" presName="childText" presStyleLbl="bgAcc1" presStyleIdx="1" presStyleCnt="12" custScaleX="1323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3F99E2-A115-4CE6-83E7-0E1B0869CC1F}" type="pres">
      <dgm:prSet presAssocID="{3BB56CB7-5A72-4094-BACD-35BB30367354}" presName="Name13" presStyleLbl="parChTrans1D2" presStyleIdx="2" presStyleCnt="12"/>
      <dgm:spPr/>
      <dgm:t>
        <a:bodyPr/>
        <a:lstStyle/>
        <a:p>
          <a:endParaRPr lang="en-US"/>
        </a:p>
      </dgm:t>
    </dgm:pt>
    <dgm:pt modelId="{9AEAEA04-6B1B-4A8E-BEA0-AB9A39A6B2E6}" type="pres">
      <dgm:prSet presAssocID="{127177DF-F4AD-43AA-AC80-69DCBA7802F5}" presName="childText" presStyleLbl="bgAcc1" presStyleIdx="2" presStyleCnt="12" custScaleX="125961" custLinFactNeighborX="51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DED8AE-49FA-4DD9-80C4-98FC9A689032}" type="pres">
      <dgm:prSet presAssocID="{02E8332A-E35B-4D8D-8DF3-F45A7003D97B}" presName="root" presStyleCnt="0"/>
      <dgm:spPr/>
    </dgm:pt>
    <dgm:pt modelId="{E39E53E0-AA96-4927-AB2E-191D1E2F527B}" type="pres">
      <dgm:prSet presAssocID="{02E8332A-E35B-4D8D-8DF3-F45A7003D97B}" presName="rootComposite" presStyleCnt="0"/>
      <dgm:spPr/>
    </dgm:pt>
    <dgm:pt modelId="{7F5CE689-F592-403D-A935-E257AE055DA1}" type="pres">
      <dgm:prSet presAssocID="{02E8332A-E35B-4D8D-8DF3-F45A7003D97B}" presName="rootText" presStyleLbl="node1" presStyleIdx="1" presStyleCnt="4"/>
      <dgm:spPr/>
      <dgm:t>
        <a:bodyPr/>
        <a:lstStyle/>
        <a:p>
          <a:endParaRPr lang="en-US"/>
        </a:p>
      </dgm:t>
    </dgm:pt>
    <dgm:pt modelId="{AA504FE2-4D71-4E4B-87CB-CB6031E13162}" type="pres">
      <dgm:prSet presAssocID="{02E8332A-E35B-4D8D-8DF3-F45A7003D97B}" presName="rootConnector" presStyleLbl="node1" presStyleIdx="1" presStyleCnt="4"/>
      <dgm:spPr/>
      <dgm:t>
        <a:bodyPr/>
        <a:lstStyle/>
        <a:p>
          <a:endParaRPr lang="en-US"/>
        </a:p>
      </dgm:t>
    </dgm:pt>
    <dgm:pt modelId="{B268DACA-5E78-41EC-B2B8-CBA7A6369D6C}" type="pres">
      <dgm:prSet presAssocID="{02E8332A-E35B-4D8D-8DF3-F45A7003D97B}" presName="childShape" presStyleCnt="0"/>
      <dgm:spPr/>
    </dgm:pt>
    <dgm:pt modelId="{8817A169-C600-41FE-8CC8-E3C46D765118}" type="pres">
      <dgm:prSet presAssocID="{A1387105-B5AC-4299-A678-1F948EDBDC81}" presName="Name13" presStyleLbl="parChTrans1D2" presStyleIdx="3" presStyleCnt="12"/>
      <dgm:spPr/>
      <dgm:t>
        <a:bodyPr/>
        <a:lstStyle/>
        <a:p>
          <a:endParaRPr lang="en-US"/>
        </a:p>
      </dgm:t>
    </dgm:pt>
    <dgm:pt modelId="{F441AD73-7750-41E9-813D-CFEC548CF52B}" type="pres">
      <dgm:prSet presAssocID="{B9205A63-2775-4DC3-8F8B-3754CDAF6D5D}" presName="childText" presStyleLbl="bgAcc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63AF4-4808-4AED-AAF0-4D9D30B9CA29}" type="pres">
      <dgm:prSet presAssocID="{9E5870F7-BD46-40D6-AD4D-C2EF6AC61980}" presName="Name13" presStyleLbl="parChTrans1D2" presStyleIdx="4" presStyleCnt="12"/>
      <dgm:spPr/>
      <dgm:t>
        <a:bodyPr/>
        <a:lstStyle/>
        <a:p>
          <a:endParaRPr lang="en-US"/>
        </a:p>
      </dgm:t>
    </dgm:pt>
    <dgm:pt modelId="{CDFE3697-9841-428A-87DB-4B1686BFE342}" type="pres">
      <dgm:prSet presAssocID="{F246FF10-6057-4B44-B7B0-18FB8914ADDA}" presName="childText" presStyleLbl="bgAcc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C4809E-2B32-46D9-84D0-7BFB282FF33E}" type="pres">
      <dgm:prSet presAssocID="{0F2B05A4-B136-4246-987D-A4F86B2A01A8}" presName="Name13" presStyleLbl="parChTrans1D2" presStyleIdx="5" presStyleCnt="12"/>
      <dgm:spPr/>
      <dgm:t>
        <a:bodyPr/>
        <a:lstStyle/>
        <a:p>
          <a:endParaRPr lang="en-US"/>
        </a:p>
      </dgm:t>
    </dgm:pt>
    <dgm:pt modelId="{799F1F3F-F744-4902-9B61-8F4C2F07AB72}" type="pres">
      <dgm:prSet presAssocID="{A808E920-3382-4D4E-A501-009505F9BBBA}" presName="childText" presStyleLbl="bgAcc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5A6759-EB22-4716-A50F-359AB6C14DFA}" type="pres">
      <dgm:prSet presAssocID="{C9B22A9B-0C34-488B-AF34-9ABBE35BBF4A}" presName="root" presStyleCnt="0"/>
      <dgm:spPr/>
    </dgm:pt>
    <dgm:pt modelId="{2A835665-0976-4E31-8C95-84BD7639894C}" type="pres">
      <dgm:prSet presAssocID="{C9B22A9B-0C34-488B-AF34-9ABBE35BBF4A}" presName="rootComposite" presStyleCnt="0"/>
      <dgm:spPr/>
    </dgm:pt>
    <dgm:pt modelId="{42A044CE-5879-4FFE-B435-496989D1DC4C}" type="pres">
      <dgm:prSet presAssocID="{C9B22A9B-0C34-488B-AF34-9ABBE35BBF4A}" presName="rootText" presStyleLbl="node1" presStyleIdx="2" presStyleCnt="4"/>
      <dgm:spPr/>
      <dgm:t>
        <a:bodyPr/>
        <a:lstStyle/>
        <a:p>
          <a:endParaRPr lang="en-US"/>
        </a:p>
      </dgm:t>
    </dgm:pt>
    <dgm:pt modelId="{49C9F283-7F07-4374-BC8B-6FD6EB918483}" type="pres">
      <dgm:prSet presAssocID="{C9B22A9B-0C34-488B-AF34-9ABBE35BBF4A}" presName="rootConnector" presStyleLbl="node1" presStyleIdx="2" presStyleCnt="4"/>
      <dgm:spPr/>
      <dgm:t>
        <a:bodyPr/>
        <a:lstStyle/>
        <a:p>
          <a:endParaRPr lang="en-US"/>
        </a:p>
      </dgm:t>
    </dgm:pt>
    <dgm:pt modelId="{8CCD9AA8-3BEC-44ED-B9BA-BA37E9002F4D}" type="pres">
      <dgm:prSet presAssocID="{C9B22A9B-0C34-488B-AF34-9ABBE35BBF4A}" presName="childShape" presStyleCnt="0"/>
      <dgm:spPr/>
    </dgm:pt>
    <dgm:pt modelId="{3BEE7B94-7E6D-4890-9C5F-56DE41D71E9B}" type="pres">
      <dgm:prSet presAssocID="{64F2136D-DC86-4179-972C-2B16FC40FD80}" presName="Name13" presStyleLbl="parChTrans1D2" presStyleIdx="6" presStyleCnt="12"/>
      <dgm:spPr/>
      <dgm:t>
        <a:bodyPr/>
        <a:lstStyle/>
        <a:p>
          <a:endParaRPr lang="en-US"/>
        </a:p>
      </dgm:t>
    </dgm:pt>
    <dgm:pt modelId="{2A46D464-D23E-48CD-B97B-77874398AA2A}" type="pres">
      <dgm:prSet presAssocID="{2FD861A0-2A22-4790-B51C-CDBF580F81E2}" presName="childText" presStyleLbl="bgAcc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D8F385-29A8-40E0-874D-FCBC5BC4F4A3}" type="pres">
      <dgm:prSet presAssocID="{698AB431-E0CC-4604-957B-CB8DEFC35903}" presName="Name13" presStyleLbl="parChTrans1D2" presStyleIdx="7" presStyleCnt="12"/>
      <dgm:spPr/>
      <dgm:t>
        <a:bodyPr/>
        <a:lstStyle/>
        <a:p>
          <a:endParaRPr lang="en-US"/>
        </a:p>
      </dgm:t>
    </dgm:pt>
    <dgm:pt modelId="{44CB218F-DCF6-439A-B549-50AD4E0810AB}" type="pres">
      <dgm:prSet presAssocID="{AD5FDFBF-F107-4A3F-8C14-D458DB30087E}" presName="childText" presStyleLbl="bgAcc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25CE18-F703-4BD5-8AD5-B0FD226465F1}" type="pres">
      <dgm:prSet presAssocID="{65FA2D10-84C3-459D-9F5C-EECEF36E1251}" presName="Name13" presStyleLbl="parChTrans1D2" presStyleIdx="8" presStyleCnt="12"/>
      <dgm:spPr/>
      <dgm:t>
        <a:bodyPr/>
        <a:lstStyle/>
        <a:p>
          <a:endParaRPr lang="en-US"/>
        </a:p>
      </dgm:t>
    </dgm:pt>
    <dgm:pt modelId="{E2C59E16-09A4-4612-8F6A-8A42AC70EBBB}" type="pres">
      <dgm:prSet presAssocID="{5F0C1B07-D31E-4C6F-B384-3BA5C77B7C3E}" presName="childText" presStyleLbl="bgAcc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3E2A24-3EB4-4DCC-A552-476C7E58BC13}" type="pres">
      <dgm:prSet presAssocID="{613555C7-07A2-447D-9112-C313D1A0016C}" presName="root" presStyleCnt="0"/>
      <dgm:spPr/>
    </dgm:pt>
    <dgm:pt modelId="{F0A0A40A-7EB2-4389-90A5-1CB4090E34F3}" type="pres">
      <dgm:prSet presAssocID="{613555C7-07A2-447D-9112-C313D1A0016C}" presName="rootComposite" presStyleCnt="0"/>
      <dgm:spPr/>
    </dgm:pt>
    <dgm:pt modelId="{83985629-90A2-4764-A089-95FFB0DCEEFB}" type="pres">
      <dgm:prSet presAssocID="{613555C7-07A2-447D-9112-C313D1A0016C}" presName="rootText" presStyleLbl="node1" presStyleIdx="3" presStyleCnt="4"/>
      <dgm:spPr/>
      <dgm:t>
        <a:bodyPr/>
        <a:lstStyle/>
        <a:p>
          <a:endParaRPr lang="en-US"/>
        </a:p>
      </dgm:t>
    </dgm:pt>
    <dgm:pt modelId="{32CEB731-8710-4078-944F-6AA56C6A6903}" type="pres">
      <dgm:prSet presAssocID="{613555C7-07A2-447D-9112-C313D1A0016C}" presName="rootConnector" presStyleLbl="node1" presStyleIdx="3" presStyleCnt="4"/>
      <dgm:spPr/>
      <dgm:t>
        <a:bodyPr/>
        <a:lstStyle/>
        <a:p>
          <a:endParaRPr lang="en-US"/>
        </a:p>
      </dgm:t>
    </dgm:pt>
    <dgm:pt modelId="{124E5DCB-1346-479F-8AA9-E66B1E6CA04C}" type="pres">
      <dgm:prSet presAssocID="{613555C7-07A2-447D-9112-C313D1A0016C}" presName="childShape" presStyleCnt="0"/>
      <dgm:spPr/>
    </dgm:pt>
    <dgm:pt modelId="{955EC7C0-9AF1-45A7-AC3C-3D817BF71383}" type="pres">
      <dgm:prSet presAssocID="{69866B52-D981-4D83-B162-AFD189E6F29D}" presName="Name13" presStyleLbl="parChTrans1D2" presStyleIdx="9" presStyleCnt="12"/>
      <dgm:spPr/>
      <dgm:t>
        <a:bodyPr/>
        <a:lstStyle/>
        <a:p>
          <a:endParaRPr lang="en-US"/>
        </a:p>
      </dgm:t>
    </dgm:pt>
    <dgm:pt modelId="{D8546DC5-9860-4097-A86F-ED455DB1A04F}" type="pres">
      <dgm:prSet presAssocID="{754DA221-74F7-4D4C-B9E1-D66121A5DD01}" presName="childText" presStyleLbl="bgAcc1" presStyleIdx="9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D8A583-39CF-4286-8AA0-0BEC90F9FFD8}" type="pres">
      <dgm:prSet presAssocID="{DDC8805F-2C5F-49F7-83FD-07896255C79B}" presName="Name13" presStyleLbl="parChTrans1D2" presStyleIdx="10" presStyleCnt="12"/>
      <dgm:spPr/>
      <dgm:t>
        <a:bodyPr/>
        <a:lstStyle/>
        <a:p>
          <a:endParaRPr lang="en-US"/>
        </a:p>
      </dgm:t>
    </dgm:pt>
    <dgm:pt modelId="{14B5436A-1770-4F27-9F82-080D1873009E}" type="pres">
      <dgm:prSet presAssocID="{419DC14D-01E1-4F94-B5EE-0EF6450C4490}" presName="childText" presStyleLbl="bgAcc1" presStyleIdx="1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4AD5C7-FB27-4834-873A-5901BD18BBDC}" type="pres">
      <dgm:prSet presAssocID="{EDA8AB7D-80F8-4D57-8796-C6BBD4556C7E}" presName="Name13" presStyleLbl="parChTrans1D2" presStyleIdx="11" presStyleCnt="12"/>
      <dgm:spPr/>
      <dgm:t>
        <a:bodyPr/>
        <a:lstStyle/>
        <a:p>
          <a:endParaRPr lang="en-US"/>
        </a:p>
      </dgm:t>
    </dgm:pt>
    <dgm:pt modelId="{0F68DE1E-4646-4633-9095-352825D25DD9}" type="pres">
      <dgm:prSet presAssocID="{7F6E9E0D-AADA-40C6-9499-30BF775F9FE8}" presName="childText" presStyleLbl="bgAcc1" presStyleIdx="11" presStyleCnt="12" custLinFactNeighborX="5015" custLinFactNeighborY="46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8F5B09D-639D-4931-9961-6742B8E4D0C4}" type="presOf" srcId="{EDA8AB7D-80F8-4D57-8796-C6BBD4556C7E}" destId="{CB4AD5C7-FB27-4834-873A-5901BD18BBDC}" srcOrd="0" destOrd="0" presId="urn:microsoft.com/office/officeart/2005/8/layout/hierarchy3"/>
    <dgm:cxn modelId="{B714E43B-2664-4DA3-BDA6-722EF8884959}" type="presOf" srcId="{DDC8805F-2C5F-49F7-83FD-07896255C79B}" destId="{84D8A583-39CF-4286-8AA0-0BEC90F9FFD8}" srcOrd="0" destOrd="0" presId="urn:microsoft.com/office/officeart/2005/8/layout/hierarchy3"/>
    <dgm:cxn modelId="{94E8B921-41E3-40AA-A4FB-0985D4874230}" type="presOf" srcId="{BE76B210-8F7D-4AFC-B8DC-A66F05C73FBF}" destId="{BDA2773D-F1C3-4FAF-A771-8C968E238EF8}" srcOrd="0" destOrd="0" presId="urn:microsoft.com/office/officeart/2005/8/layout/hierarchy3"/>
    <dgm:cxn modelId="{EC90982C-D5D3-4984-9ACB-1DC3C7F07A76}" type="presOf" srcId="{F246FF10-6057-4B44-B7B0-18FB8914ADDA}" destId="{CDFE3697-9841-428A-87DB-4B1686BFE342}" srcOrd="0" destOrd="0" presId="urn:microsoft.com/office/officeart/2005/8/layout/hierarchy3"/>
    <dgm:cxn modelId="{BF73E585-4F49-47BB-8908-D7A01A28BB64}" type="presOf" srcId="{127177DF-F4AD-43AA-AC80-69DCBA7802F5}" destId="{9AEAEA04-6B1B-4A8E-BEA0-AB9A39A6B2E6}" srcOrd="0" destOrd="0" presId="urn:microsoft.com/office/officeart/2005/8/layout/hierarchy3"/>
    <dgm:cxn modelId="{BA5BC3E7-15D7-447B-B347-6CB54F67AE37}" type="presOf" srcId="{02E8332A-E35B-4D8D-8DF3-F45A7003D97B}" destId="{AA504FE2-4D71-4E4B-87CB-CB6031E13162}" srcOrd="1" destOrd="0" presId="urn:microsoft.com/office/officeart/2005/8/layout/hierarchy3"/>
    <dgm:cxn modelId="{ACFD3942-C532-4C2C-8E4B-85CC0CB5196E}" type="presOf" srcId="{9E5870F7-BD46-40D6-AD4D-C2EF6AC61980}" destId="{93C63AF4-4808-4AED-AAF0-4D9D30B9CA29}" srcOrd="0" destOrd="0" presId="urn:microsoft.com/office/officeart/2005/8/layout/hierarchy3"/>
    <dgm:cxn modelId="{6AF38178-3108-4446-ADC7-6DC2067D97DB}" type="presOf" srcId="{3BB56CB7-5A72-4094-BACD-35BB30367354}" destId="{A13F99E2-A115-4CE6-83E7-0E1B0869CC1F}" srcOrd="0" destOrd="0" presId="urn:microsoft.com/office/officeart/2005/8/layout/hierarchy3"/>
    <dgm:cxn modelId="{74E64F3D-5A2B-4256-B5BA-C1C469B67F4D}" type="presOf" srcId="{698AB431-E0CC-4604-957B-CB8DEFC35903}" destId="{85D8F385-29A8-40E0-874D-FCBC5BC4F4A3}" srcOrd="0" destOrd="0" presId="urn:microsoft.com/office/officeart/2005/8/layout/hierarchy3"/>
    <dgm:cxn modelId="{8F7F0438-6228-4CA1-884F-00FC9BC05842}" srcId="{613555C7-07A2-447D-9112-C313D1A0016C}" destId="{754DA221-74F7-4D4C-B9E1-D66121A5DD01}" srcOrd="0" destOrd="0" parTransId="{69866B52-D981-4D83-B162-AFD189E6F29D}" sibTransId="{32B35E32-A33D-4CAA-8D46-E438C6B3DEE3}"/>
    <dgm:cxn modelId="{AF371D95-3D6F-40A3-B07D-776B34CB3AB5}" type="presOf" srcId="{613555C7-07A2-447D-9112-C313D1A0016C}" destId="{83985629-90A2-4764-A089-95FFB0DCEEFB}" srcOrd="0" destOrd="0" presId="urn:microsoft.com/office/officeart/2005/8/layout/hierarchy3"/>
    <dgm:cxn modelId="{9F98C4A2-69DD-4EFD-AF89-B83C611C138C}" type="presOf" srcId="{A8540AF0-A016-4A4D-B756-EDD16E0BD601}" destId="{EE7CF73D-3ED8-45F1-9823-801DA21B821C}" srcOrd="0" destOrd="0" presId="urn:microsoft.com/office/officeart/2005/8/layout/hierarchy3"/>
    <dgm:cxn modelId="{8C03823A-5B7E-49EA-948F-A31B7100DF73}" srcId="{C9B22A9B-0C34-488B-AF34-9ABBE35BBF4A}" destId="{AD5FDFBF-F107-4A3F-8C14-D458DB30087E}" srcOrd="1" destOrd="0" parTransId="{698AB431-E0CC-4604-957B-CB8DEFC35903}" sibTransId="{9D1A13E6-83FF-42F0-975B-D5594104F4E9}"/>
    <dgm:cxn modelId="{AED78210-AF7C-4AB5-82B6-6C0D6EC97EF8}" type="presOf" srcId="{A1387105-B5AC-4299-A678-1F948EDBDC81}" destId="{8817A169-C600-41FE-8CC8-E3C46D765118}" srcOrd="0" destOrd="0" presId="urn:microsoft.com/office/officeart/2005/8/layout/hierarchy3"/>
    <dgm:cxn modelId="{4CD9B85D-38DD-4BFC-9392-9A809D5525E7}" srcId="{02E8332A-E35B-4D8D-8DF3-F45A7003D97B}" destId="{B9205A63-2775-4DC3-8F8B-3754CDAF6D5D}" srcOrd="0" destOrd="0" parTransId="{A1387105-B5AC-4299-A678-1F948EDBDC81}" sibTransId="{00F5F2C2-75B9-4E08-91D6-B9C140C60128}"/>
    <dgm:cxn modelId="{687F3511-E49C-42F9-AC7C-CF49FADF1960}" type="presOf" srcId="{38C63897-DFEA-4419-968D-D0F5086B0FDF}" destId="{526C126D-5550-428D-B2A5-C79C0C5032F9}" srcOrd="0" destOrd="0" presId="urn:microsoft.com/office/officeart/2005/8/layout/hierarchy3"/>
    <dgm:cxn modelId="{759FB3C1-7647-4199-BC95-CE8C99DF144E}" type="presOf" srcId="{21D5AFEC-CDF1-47C0-AF8D-7F92CE8B2771}" destId="{B0C797E4-3C97-4150-90A3-2EDD3F9CC985}" srcOrd="0" destOrd="0" presId="urn:microsoft.com/office/officeart/2005/8/layout/hierarchy3"/>
    <dgm:cxn modelId="{548AC6DD-0934-497B-9818-CDF9347F39C7}" type="presOf" srcId="{5F0C1B07-D31E-4C6F-B384-3BA5C77B7C3E}" destId="{E2C59E16-09A4-4612-8F6A-8A42AC70EBBB}" srcOrd="0" destOrd="0" presId="urn:microsoft.com/office/officeart/2005/8/layout/hierarchy3"/>
    <dgm:cxn modelId="{8381D8C8-0A9D-4B34-835B-73FC455DEE79}" srcId="{D2FE2693-AFF9-481F-BB67-CB2187245A87}" destId="{02E8332A-E35B-4D8D-8DF3-F45A7003D97B}" srcOrd="1" destOrd="0" parTransId="{729E1AC3-97BD-41F0-A0B0-181947A08E5E}" sibTransId="{1C7B1AE9-81EB-47F0-92E7-3AB3E773B9F5}"/>
    <dgm:cxn modelId="{0CBD2423-1881-4354-B8DE-6572C9EEFACF}" srcId="{21D5AFEC-CDF1-47C0-AF8D-7F92CE8B2771}" destId="{8DB163DF-5E02-4938-B3CD-39CA28E73654}" srcOrd="0" destOrd="0" parTransId="{BE76B210-8F7D-4AFC-B8DC-A66F05C73FBF}" sibTransId="{B6A17056-5401-4A75-8FFD-E8B201443004}"/>
    <dgm:cxn modelId="{BED0AD4E-DE05-44CD-8A40-9EBA3C6219A9}" type="presOf" srcId="{A808E920-3382-4D4E-A501-009505F9BBBA}" destId="{799F1F3F-F744-4902-9B61-8F4C2F07AB72}" srcOrd="0" destOrd="0" presId="urn:microsoft.com/office/officeart/2005/8/layout/hierarchy3"/>
    <dgm:cxn modelId="{94218E0E-EE47-4261-9698-BEC8B513E031}" srcId="{613555C7-07A2-447D-9112-C313D1A0016C}" destId="{7F6E9E0D-AADA-40C6-9499-30BF775F9FE8}" srcOrd="2" destOrd="0" parTransId="{EDA8AB7D-80F8-4D57-8796-C6BBD4556C7E}" sibTransId="{00AA42DE-712F-410E-91BC-EDA9607EBD2B}"/>
    <dgm:cxn modelId="{F1FAB5FD-50BF-4141-8823-9000C9381B6A}" srcId="{C9B22A9B-0C34-488B-AF34-9ABBE35BBF4A}" destId="{2FD861A0-2A22-4790-B51C-CDBF580F81E2}" srcOrd="0" destOrd="0" parTransId="{64F2136D-DC86-4179-972C-2B16FC40FD80}" sibTransId="{84274785-86F9-482A-8300-FC72A905BE7B}"/>
    <dgm:cxn modelId="{D929BD1F-BB33-40A9-89E6-1F6221E0213E}" type="presOf" srcId="{0F2B05A4-B136-4246-987D-A4F86B2A01A8}" destId="{86C4809E-2B32-46D9-84D0-7BFB282FF33E}" srcOrd="0" destOrd="0" presId="urn:microsoft.com/office/officeart/2005/8/layout/hierarchy3"/>
    <dgm:cxn modelId="{B4E8E826-2891-4BAF-91A4-366F41946CD2}" type="presOf" srcId="{2FD861A0-2A22-4790-B51C-CDBF580F81E2}" destId="{2A46D464-D23E-48CD-B97B-77874398AA2A}" srcOrd="0" destOrd="0" presId="urn:microsoft.com/office/officeart/2005/8/layout/hierarchy3"/>
    <dgm:cxn modelId="{F46BD0FE-68DF-4743-A330-86D013695664}" srcId="{613555C7-07A2-447D-9112-C313D1A0016C}" destId="{419DC14D-01E1-4F94-B5EE-0EF6450C4490}" srcOrd="1" destOrd="0" parTransId="{DDC8805F-2C5F-49F7-83FD-07896255C79B}" sibTransId="{B74F4E9E-AAB7-4316-BA9E-1E5672EA511A}"/>
    <dgm:cxn modelId="{17F9FE2F-9239-4A85-8BEC-ECDCFD52F44D}" type="presOf" srcId="{64F2136D-DC86-4179-972C-2B16FC40FD80}" destId="{3BEE7B94-7E6D-4890-9C5F-56DE41D71E9B}" srcOrd="0" destOrd="0" presId="urn:microsoft.com/office/officeart/2005/8/layout/hierarchy3"/>
    <dgm:cxn modelId="{2337597D-B428-4183-99B5-08ED94C56F4C}" type="presOf" srcId="{AD5FDFBF-F107-4A3F-8C14-D458DB30087E}" destId="{44CB218F-DCF6-439A-B549-50AD4E0810AB}" srcOrd="0" destOrd="0" presId="urn:microsoft.com/office/officeart/2005/8/layout/hierarchy3"/>
    <dgm:cxn modelId="{55B5531D-DA23-4ACD-8C0D-D7C82052CFBF}" type="presOf" srcId="{21D5AFEC-CDF1-47C0-AF8D-7F92CE8B2771}" destId="{411D2AEC-696D-4454-B65B-DCEBFDF7EDD6}" srcOrd="1" destOrd="0" presId="urn:microsoft.com/office/officeart/2005/8/layout/hierarchy3"/>
    <dgm:cxn modelId="{3BE91E42-1704-4123-A8F5-DB3A7AA1697C}" type="presOf" srcId="{02E8332A-E35B-4D8D-8DF3-F45A7003D97B}" destId="{7F5CE689-F592-403D-A935-E257AE055DA1}" srcOrd="0" destOrd="0" presId="urn:microsoft.com/office/officeart/2005/8/layout/hierarchy3"/>
    <dgm:cxn modelId="{75AD3AB8-563E-4AC9-8779-C6448E68DDB1}" type="presOf" srcId="{69866B52-D981-4D83-B162-AFD189E6F29D}" destId="{955EC7C0-9AF1-45A7-AC3C-3D817BF71383}" srcOrd="0" destOrd="0" presId="urn:microsoft.com/office/officeart/2005/8/layout/hierarchy3"/>
    <dgm:cxn modelId="{69A322D7-9A59-42E0-BF24-CF8F567DA520}" srcId="{02E8332A-E35B-4D8D-8DF3-F45A7003D97B}" destId="{F246FF10-6057-4B44-B7B0-18FB8914ADDA}" srcOrd="1" destOrd="0" parTransId="{9E5870F7-BD46-40D6-AD4D-C2EF6AC61980}" sibTransId="{D76348C4-D2B7-41BF-8AA4-DB0305CB2288}"/>
    <dgm:cxn modelId="{B0BA3F30-5A10-4ADC-B36F-8683AF2BE57A}" srcId="{02E8332A-E35B-4D8D-8DF3-F45A7003D97B}" destId="{A808E920-3382-4D4E-A501-009505F9BBBA}" srcOrd="2" destOrd="0" parTransId="{0F2B05A4-B136-4246-987D-A4F86B2A01A8}" sibTransId="{76C5750C-A866-4751-9A36-99239B1AE6C6}"/>
    <dgm:cxn modelId="{27E6D864-CC28-418B-87A4-5E7411FF9896}" type="presOf" srcId="{C9B22A9B-0C34-488B-AF34-9ABBE35BBF4A}" destId="{49C9F283-7F07-4374-BC8B-6FD6EB918483}" srcOrd="1" destOrd="0" presId="urn:microsoft.com/office/officeart/2005/8/layout/hierarchy3"/>
    <dgm:cxn modelId="{303926B5-3FC7-4E54-9E50-543AF9EDD2D7}" type="presOf" srcId="{65FA2D10-84C3-459D-9F5C-EECEF36E1251}" destId="{8025CE18-F703-4BD5-8AD5-B0FD226465F1}" srcOrd="0" destOrd="0" presId="urn:microsoft.com/office/officeart/2005/8/layout/hierarchy3"/>
    <dgm:cxn modelId="{F89B46E0-BA4A-4707-A69C-943EBD6EA896}" type="presOf" srcId="{7F6E9E0D-AADA-40C6-9499-30BF775F9FE8}" destId="{0F68DE1E-4646-4633-9095-352825D25DD9}" srcOrd="0" destOrd="0" presId="urn:microsoft.com/office/officeart/2005/8/layout/hierarchy3"/>
    <dgm:cxn modelId="{9FD5F180-884F-4C67-9753-537BD93A9751}" srcId="{D2FE2693-AFF9-481F-BB67-CB2187245A87}" destId="{21D5AFEC-CDF1-47C0-AF8D-7F92CE8B2771}" srcOrd="0" destOrd="0" parTransId="{9D87787C-AD38-4CA7-B0CE-DAB71DBDC717}" sibTransId="{05842B88-D25D-4196-B515-919957D7BBCD}"/>
    <dgm:cxn modelId="{0CFB02D2-F2C6-41A4-B9DF-CB64F9826585}" type="presOf" srcId="{613555C7-07A2-447D-9112-C313D1A0016C}" destId="{32CEB731-8710-4078-944F-6AA56C6A6903}" srcOrd="1" destOrd="0" presId="urn:microsoft.com/office/officeart/2005/8/layout/hierarchy3"/>
    <dgm:cxn modelId="{2F7EA19E-C69E-4BA1-B01C-28E3C2877394}" type="presOf" srcId="{B9205A63-2775-4DC3-8F8B-3754CDAF6D5D}" destId="{F441AD73-7750-41E9-813D-CFEC548CF52B}" srcOrd="0" destOrd="0" presId="urn:microsoft.com/office/officeart/2005/8/layout/hierarchy3"/>
    <dgm:cxn modelId="{FAD9E035-A489-4EEC-B974-B4FF7C51DB23}" srcId="{D2FE2693-AFF9-481F-BB67-CB2187245A87}" destId="{613555C7-07A2-447D-9112-C313D1A0016C}" srcOrd="3" destOrd="0" parTransId="{AB6D5729-C0EB-41AC-83AD-CA68CD53DEA4}" sibTransId="{01C82308-B869-4F47-A897-AF77CD3CD3C2}"/>
    <dgm:cxn modelId="{1BC3B990-7703-4165-88D4-057B6D922E72}" type="presOf" srcId="{8DB163DF-5E02-4938-B3CD-39CA28E73654}" destId="{35B861D1-561D-4983-910D-9D3DAAFD5428}" srcOrd="0" destOrd="0" presId="urn:microsoft.com/office/officeart/2005/8/layout/hierarchy3"/>
    <dgm:cxn modelId="{CF76F951-6003-4D0B-94FA-69D29B626DA5}" srcId="{21D5AFEC-CDF1-47C0-AF8D-7F92CE8B2771}" destId="{A8540AF0-A016-4A4D-B756-EDD16E0BD601}" srcOrd="1" destOrd="0" parTransId="{38C63897-DFEA-4419-968D-D0F5086B0FDF}" sibTransId="{0D8A04C9-DA4D-49F3-8B53-E45C711F03F5}"/>
    <dgm:cxn modelId="{739FC6E9-EAB2-4B51-9729-15C5F3797C2C}" type="presOf" srcId="{754DA221-74F7-4D4C-B9E1-D66121A5DD01}" destId="{D8546DC5-9860-4097-A86F-ED455DB1A04F}" srcOrd="0" destOrd="0" presId="urn:microsoft.com/office/officeart/2005/8/layout/hierarchy3"/>
    <dgm:cxn modelId="{70EEAFCA-FCC1-49DB-8D42-0C49B4F9E7DD}" srcId="{C9B22A9B-0C34-488B-AF34-9ABBE35BBF4A}" destId="{5F0C1B07-D31E-4C6F-B384-3BA5C77B7C3E}" srcOrd="2" destOrd="0" parTransId="{65FA2D10-84C3-459D-9F5C-EECEF36E1251}" sibTransId="{E4FF3FEE-3B7F-4BF8-9FD4-A9DA51BDBF1B}"/>
    <dgm:cxn modelId="{FDC71503-37A5-4AE2-BC5B-02421577D692}" type="presOf" srcId="{D2FE2693-AFF9-481F-BB67-CB2187245A87}" destId="{699D00EB-F566-4368-BEC5-7B08C471BADD}" srcOrd="0" destOrd="0" presId="urn:microsoft.com/office/officeart/2005/8/layout/hierarchy3"/>
    <dgm:cxn modelId="{2C3BE569-09C7-4986-AC46-795F0E616849}" srcId="{21D5AFEC-CDF1-47C0-AF8D-7F92CE8B2771}" destId="{127177DF-F4AD-43AA-AC80-69DCBA7802F5}" srcOrd="2" destOrd="0" parTransId="{3BB56CB7-5A72-4094-BACD-35BB30367354}" sibTransId="{7D1FA49A-E794-4B42-96B7-8096F81234A9}"/>
    <dgm:cxn modelId="{0B9B0A31-3464-40EC-AFB7-823378344ADF}" srcId="{D2FE2693-AFF9-481F-BB67-CB2187245A87}" destId="{C9B22A9B-0C34-488B-AF34-9ABBE35BBF4A}" srcOrd="2" destOrd="0" parTransId="{A307BF2B-FDEB-4798-BF50-2EF8273BB82C}" sibTransId="{59508D85-26D6-4EC5-8E5C-6858AC8C6DB3}"/>
    <dgm:cxn modelId="{977CE250-8D59-42C1-983C-7A1D7F0F9195}" type="presOf" srcId="{419DC14D-01E1-4F94-B5EE-0EF6450C4490}" destId="{14B5436A-1770-4F27-9F82-080D1873009E}" srcOrd="0" destOrd="0" presId="urn:microsoft.com/office/officeart/2005/8/layout/hierarchy3"/>
    <dgm:cxn modelId="{D1AEAFB8-7210-4303-B7FC-93979DF1B3C5}" type="presOf" srcId="{C9B22A9B-0C34-488B-AF34-9ABBE35BBF4A}" destId="{42A044CE-5879-4FFE-B435-496989D1DC4C}" srcOrd="0" destOrd="0" presId="urn:microsoft.com/office/officeart/2005/8/layout/hierarchy3"/>
    <dgm:cxn modelId="{87060DB3-4D0A-40D4-9F98-CDACA5732FB9}" type="presParOf" srcId="{699D00EB-F566-4368-BEC5-7B08C471BADD}" destId="{1243FADA-0B4B-4106-82A8-94EF87AE41AF}" srcOrd="0" destOrd="0" presId="urn:microsoft.com/office/officeart/2005/8/layout/hierarchy3"/>
    <dgm:cxn modelId="{D9D6E5E1-BD55-4AB9-B0DC-A252CD286918}" type="presParOf" srcId="{1243FADA-0B4B-4106-82A8-94EF87AE41AF}" destId="{43D51659-2B4A-4560-B4AD-772C5BABFB87}" srcOrd="0" destOrd="0" presId="urn:microsoft.com/office/officeart/2005/8/layout/hierarchy3"/>
    <dgm:cxn modelId="{9C9D7BEA-3A5F-426D-9182-B5FDFC87DB3D}" type="presParOf" srcId="{43D51659-2B4A-4560-B4AD-772C5BABFB87}" destId="{B0C797E4-3C97-4150-90A3-2EDD3F9CC985}" srcOrd="0" destOrd="0" presId="urn:microsoft.com/office/officeart/2005/8/layout/hierarchy3"/>
    <dgm:cxn modelId="{83DF335A-E19A-426D-969E-7091A477BD12}" type="presParOf" srcId="{43D51659-2B4A-4560-B4AD-772C5BABFB87}" destId="{411D2AEC-696D-4454-B65B-DCEBFDF7EDD6}" srcOrd="1" destOrd="0" presId="urn:microsoft.com/office/officeart/2005/8/layout/hierarchy3"/>
    <dgm:cxn modelId="{A2D698FD-958F-4283-A05B-13CDD51C7DDE}" type="presParOf" srcId="{1243FADA-0B4B-4106-82A8-94EF87AE41AF}" destId="{37B41012-4B9A-415D-85AB-5B9D270EEA47}" srcOrd="1" destOrd="0" presId="urn:microsoft.com/office/officeart/2005/8/layout/hierarchy3"/>
    <dgm:cxn modelId="{6D20A346-189A-48CB-97C3-A01D72A7EA4E}" type="presParOf" srcId="{37B41012-4B9A-415D-85AB-5B9D270EEA47}" destId="{BDA2773D-F1C3-4FAF-A771-8C968E238EF8}" srcOrd="0" destOrd="0" presId="urn:microsoft.com/office/officeart/2005/8/layout/hierarchy3"/>
    <dgm:cxn modelId="{BA290565-20E6-4DDD-84D1-1628D8768C8B}" type="presParOf" srcId="{37B41012-4B9A-415D-85AB-5B9D270EEA47}" destId="{35B861D1-561D-4983-910D-9D3DAAFD5428}" srcOrd="1" destOrd="0" presId="urn:microsoft.com/office/officeart/2005/8/layout/hierarchy3"/>
    <dgm:cxn modelId="{898C4828-6A94-4CD0-AA95-7B2FBC0E9B73}" type="presParOf" srcId="{37B41012-4B9A-415D-85AB-5B9D270EEA47}" destId="{526C126D-5550-428D-B2A5-C79C0C5032F9}" srcOrd="2" destOrd="0" presId="urn:microsoft.com/office/officeart/2005/8/layout/hierarchy3"/>
    <dgm:cxn modelId="{8145F6DE-A1A5-4607-B352-85F1D2022533}" type="presParOf" srcId="{37B41012-4B9A-415D-85AB-5B9D270EEA47}" destId="{EE7CF73D-3ED8-45F1-9823-801DA21B821C}" srcOrd="3" destOrd="0" presId="urn:microsoft.com/office/officeart/2005/8/layout/hierarchy3"/>
    <dgm:cxn modelId="{50530FC4-F923-4915-AD44-5A9E9340FCB6}" type="presParOf" srcId="{37B41012-4B9A-415D-85AB-5B9D270EEA47}" destId="{A13F99E2-A115-4CE6-83E7-0E1B0869CC1F}" srcOrd="4" destOrd="0" presId="urn:microsoft.com/office/officeart/2005/8/layout/hierarchy3"/>
    <dgm:cxn modelId="{C10EEB94-476D-47D4-96BF-CD3EF9E77795}" type="presParOf" srcId="{37B41012-4B9A-415D-85AB-5B9D270EEA47}" destId="{9AEAEA04-6B1B-4A8E-BEA0-AB9A39A6B2E6}" srcOrd="5" destOrd="0" presId="urn:microsoft.com/office/officeart/2005/8/layout/hierarchy3"/>
    <dgm:cxn modelId="{BC98A934-E4FA-4FDB-B9C9-5AE01E0CB23C}" type="presParOf" srcId="{699D00EB-F566-4368-BEC5-7B08C471BADD}" destId="{DADED8AE-49FA-4DD9-80C4-98FC9A689032}" srcOrd="1" destOrd="0" presId="urn:microsoft.com/office/officeart/2005/8/layout/hierarchy3"/>
    <dgm:cxn modelId="{3A30D144-6F9B-4DC4-8B9C-5BD9A3AE743E}" type="presParOf" srcId="{DADED8AE-49FA-4DD9-80C4-98FC9A689032}" destId="{E39E53E0-AA96-4927-AB2E-191D1E2F527B}" srcOrd="0" destOrd="0" presId="urn:microsoft.com/office/officeart/2005/8/layout/hierarchy3"/>
    <dgm:cxn modelId="{74BEDA79-4C2C-4226-984B-01E73B27197B}" type="presParOf" srcId="{E39E53E0-AA96-4927-AB2E-191D1E2F527B}" destId="{7F5CE689-F592-403D-A935-E257AE055DA1}" srcOrd="0" destOrd="0" presId="urn:microsoft.com/office/officeart/2005/8/layout/hierarchy3"/>
    <dgm:cxn modelId="{48616A4B-653A-4BE0-9B4F-74DA2713CE41}" type="presParOf" srcId="{E39E53E0-AA96-4927-AB2E-191D1E2F527B}" destId="{AA504FE2-4D71-4E4B-87CB-CB6031E13162}" srcOrd="1" destOrd="0" presId="urn:microsoft.com/office/officeart/2005/8/layout/hierarchy3"/>
    <dgm:cxn modelId="{25982546-1772-4ABD-A3E7-BF95B5C5C74C}" type="presParOf" srcId="{DADED8AE-49FA-4DD9-80C4-98FC9A689032}" destId="{B268DACA-5E78-41EC-B2B8-CBA7A6369D6C}" srcOrd="1" destOrd="0" presId="urn:microsoft.com/office/officeart/2005/8/layout/hierarchy3"/>
    <dgm:cxn modelId="{732F8B25-7368-4FF5-93AC-5A410E507990}" type="presParOf" srcId="{B268DACA-5E78-41EC-B2B8-CBA7A6369D6C}" destId="{8817A169-C600-41FE-8CC8-E3C46D765118}" srcOrd="0" destOrd="0" presId="urn:microsoft.com/office/officeart/2005/8/layout/hierarchy3"/>
    <dgm:cxn modelId="{7CDE09C8-B082-4286-8627-0CA8F2992CB9}" type="presParOf" srcId="{B268DACA-5E78-41EC-B2B8-CBA7A6369D6C}" destId="{F441AD73-7750-41E9-813D-CFEC548CF52B}" srcOrd="1" destOrd="0" presId="urn:microsoft.com/office/officeart/2005/8/layout/hierarchy3"/>
    <dgm:cxn modelId="{D78BA7C4-02EE-4707-8941-9A7FB32F07B7}" type="presParOf" srcId="{B268DACA-5E78-41EC-B2B8-CBA7A6369D6C}" destId="{93C63AF4-4808-4AED-AAF0-4D9D30B9CA29}" srcOrd="2" destOrd="0" presId="urn:microsoft.com/office/officeart/2005/8/layout/hierarchy3"/>
    <dgm:cxn modelId="{4E4E75FA-24FB-464A-AE55-55C05E82541A}" type="presParOf" srcId="{B268DACA-5E78-41EC-B2B8-CBA7A6369D6C}" destId="{CDFE3697-9841-428A-87DB-4B1686BFE342}" srcOrd="3" destOrd="0" presId="urn:microsoft.com/office/officeart/2005/8/layout/hierarchy3"/>
    <dgm:cxn modelId="{BF5EF112-B1F5-452C-8836-49486A353B53}" type="presParOf" srcId="{B268DACA-5E78-41EC-B2B8-CBA7A6369D6C}" destId="{86C4809E-2B32-46D9-84D0-7BFB282FF33E}" srcOrd="4" destOrd="0" presId="urn:microsoft.com/office/officeart/2005/8/layout/hierarchy3"/>
    <dgm:cxn modelId="{F93DA181-CDB2-4384-BBC5-3FCA7F5C63CB}" type="presParOf" srcId="{B268DACA-5E78-41EC-B2B8-CBA7A6369D6C}" destId="{799F1F3F-F744-4902-9B61-8F4C2F07AB72}" srcOrd="5" destOrd="0" presId="urn:microsoft.com/office/officeart/2005/8/layout/hierarchy3"/>
    <dgm:cxn modelId="{AA831EA3-7AA1-4702-BB3B-F417B3ACB596}" type="presParOf" srcId="{699D00EB-F566-4368-BEC5-7B08C471BADD}" destId="{F05A6759-EB22-4716-A50F-359AB6C14DFA}" srcOrd="2" destOrd="0" presId="urn:microsoft.com/office/officeart/2005/8/layout/hierarchy3"/>
    <dgm:cxn modelId="{7346613F-AD14-415D-A6C0-D705854E6B47}" type="presParOf" srcId="{F05A6759-EB22-4716-A50F-359AB6C14DFA}" destId="{2A835665-0976-4E31-8C95-84BD7639894C}" srcOrd="0" destOrd="0" presId="urn:microsoft.com/office/officeart/2005/8/layout/hierarchy3"/>
    <dgm:cxn modelId="{91630A21-5881-4535-9270-79F62CD5AB23}" type="presParOf" srcId="{2A835665-0976-4E31-8C95-84BD7639894C}" destId="{42A044CE-5879-4FFE-B435-496989D1DC4C}" srcOrd="0" destOrd="0" presId="urn:microsoft.com/office/officeart/2005/8/layout/hierarchy3"/>
    <dgm:cxn modelId="{33D0C9B5-9DF2-4A1F-AC24-8609E7C58EE2}" type="presParOf" srcId="{2A835665-0976-4E31-8C95-84BD7639894C}" destId="{49C9F283-7F07-4374-BC8B-6FD6EB918483}" srcOrd="1" destOrd="0" presId="urn:microsoft.com/office/officeart/2005/8/layout/hierarchy3"/>
    <dgm:cxn modelId="{C77CFC90-2DBB-433B-8D30-2E5D91604BBA}" type="presParOf" srcId="{F05A6759-EB22-4716-A50F-359AB6C14DFA}" destId="{8CCD9AA8-3BEC-44ED-B9BA-BA37E9002F4D}" srcOrd="1" destOrd="0" presId="urn:microsoft.com/office/officeart/2005/8/layout/hierarchy3"/>
    <dgm:cxn modelId="{EE2C09BF-A213-44EE-B787-25152A310B2C}" type="presParOf" srcId="{8CCD9AA8-3BEC-44ED-B9BA-BA37E9002F4D}" destId="{3BEE7B94-7E6D-4890-9C5F-56DE41D71E9B}" srcOrd="0" destOrd="0" presId="urn:microsoft.com/office/officeart/2005/8/layout/hierarchy3"/>
    <dgm:cxn modelId="{A8EE8F95-109D-481A-BB76-C1735D925E5F}" type="presParOf" srcId="{8CCD9AA8-3BEC-44ED-B9BA-BA37E9002F4D}" destId="{2A46D464-D23E-48CD-B97B-77874398AA2A}" srcOrd="1" destOrd="0" presId="urn:microsoft.com/office/officeart/2005/8/layout/hierarchy3"/>
    <dgm:cxn modelId="{BDA16AFA-4A2B-446E-A2FD-F76C0A6D1780}" type="presParOf" srcId="{8CCD9AA8-3BEC-44ED-B9BA-BA37E9002F4D}" destId="{85D8F385-29A8-40E0-874D-FCBC5BC4F4A3}" srcOrd="2" destOrd="0" presId="urn:microsoft.com/office/officeart/2005/8/layout/hierarchy3"/>
    <dgm:cxn modelId="{4ECABEE5-F79D-4823-8851-4F00B5C2E76B}" type="presParOf" srcId="{8CCD9AA8-3BEC-44ED-B9BA-BA37E9002F4D}" destId="{44CB218F-DCF6-439A-B549-50AD4E0810AB}" srcOrd="3" destOrd="0" presId="urn:microsoft.com/office/officeart/2005/8/layout/hierarchy3"/>
    <dgm:cxn modelId="{A471E677-B925-4389-92EB-95A3680A4ED4}" type="presParOf" srcId="{8CCD9AA8-3BEC-44ED-B9BA-BA37E9002F4D}" destId="{8025CE18-F703-4BD5-8AD5-B0FD226465F1}" srcOrd="4" destOrd="0" presId="urn:microsoft.com/office/officeart/2005/8/layout/hierarchy3"/>
    <dgm:cxn modelId="{06C6629D-9233-4811-84EE-BD1C59C65B76}" type="presParOf" srcId="{8CCD9AA8-3BEC-44ED-B9BA-BA37E9002F4D}" destId="{E2C59E16-09A4-4612-8F6A-8A42AC70EBBB}" srcOrd="5" destOrd="0" presId="urn:microsoft.com/office/officeart/2005/8/layout/hierarchy3"/>
    <dgm:cxn modelId="{51D12C43-34EF-4343-9BB1-F4A1CEE750FA}" type="presParOf" srcId="{699D00EB-F566-4368-BEC5-7B08C471BADD}" destId="{833E2A24-3EB4-4DCC-A552-476C7E58BC13}" srcOrd="3" destOrd="0" presId="urn:microsoft.com/office/officeart/2005/8/layout/hierarchy3"/>
    <dgm:cxn modelId="{A96629F6-A2DA-4117-9F03-408952394128}" type="presParOf" srcId="{833E2A24-3EB4-4DCC-A552-476C7E58BC13}" destId="{F0A0A40A-7EB2-4389-90A5-1CB4090E34F3}" srcOrd="0" destOrd="0" presId="urn:microsoft.com/office/officeart/2005/8/layout/hierarchy3"/>
    <dgm:cxn modelId="{B9EAC697-24CB-4726-9876-49A5174BF835}" type="presParOf" srcId="{F0A0A40A-7EB2-4389-90A5-1CB4090E34F3}" destId="{83985629-90A2-4764-A089-95FFB0DCEEFB}" srcOrd="0" destOrd="0" presId="urn:microsoft.com/office/officeart/2005/8/layout/hierarchy3"/>
    <dgm:cxn modelId="{33119B6F-7208-4D15-A938-68BC09313ACE}" type="presParOf" srcId="{F0A0A40A-7EB2-4389-90A5-1CB4090E34F3}" destId="{32CEB731-8710-4078-944F-6AA56C6A6903}" srcOrd="1" destOrd="0" presId="urn:microsoft.com/office/officeart/2005/8/layout/hierarchy3"/>
    <dgm:cxn modelId="{27177112-9670-4292-9823-67451C55CBDC}" type="presParOf" srcId="{833E2A24-3EB4-4DCC-A552-476C7E58BC13}" destId="{124E5DCB-1346-479F-8AA9-E66B1E6CA04C}" srcOrd="1" destOrd="0" presId="urn:microsoft.com/office/officeart/2005/8/layout/hierarchy3"/>
    <dgm:cxn modelId="{0F3FCFE5-0FFB-49E7-8505-A977672F1A07}" type="presParOf" srcId="{124E5DCB-1346-479F-8AA9-E66B1E6CA04C}" destId="{955EC7C0-9AF1-45A7-AC3C-3D817BF71383}" srcOrd="0" destOrd="0" presId="urn:microsoft.com/office/officeart/2005/8/layout/hierarchy3"/>
    <dgm:cxn modelId="{96B262F7-7CFA-408A-BEFD-39C7BC32A0DA}" type="presParOf" srcId="{124E5DCB-1346-479F-8AA9-E66B1E6CA04C}" destId="{D8546DC5-9860-4097-A86F-ED455DB1A04F}" srcOrd="1" destOrd="0" presId="urn:microsoft.com/office/officeart/2005/8/layout/hierarchy3"/>
    <dgm:cxn modelId="{4D038181-0E75-4D80-B7FF-FC9964F53D69}" type="presParOf" srcId="{124E5DCB-1346-479F-8AA9-E66B1E6CA04C}" destId="{84D8A583-39CF-4286-8AA0-0BEC90F9FFD8}" srcOrd="2" destOrd="0" presId="urn:microsoft.com/office/officeart/2005/8/layout/hierarchy3"/>
    <dgm:cxn modelId="{8304BB3B-E571-4F4E-A9F4-A0D5093C9B68}" type="presParOf" srcId="{124E5DCB-1346-479F-8AA9-E66B1E6CA04C}" destId="{14B5436A-1770-4F27-9F82-080D1873009E}" srcOrd="3" destOrd="0" presId="urn:microsoft.com/office/officeart/2005/8/layout/hierarchy3"/>
    <dgm:cxn modelId="{B8BCE25C-3221-4011-9E63-B4556D6980CA}" type="presParOf" srcId="{124E5DCB-1346-479F-8AA9-E66B1E6CA04C}" destId="{CB4AD5C7-FB27-4834-873A-5901BD18BBDC}" srcOrd="4" destOrd="0" presId="urn:microsoft.com/office/officeart/2005/8/layout/hierarchy3"/>
    <dgm:cxn modelId="{CB9A290E-D46D-4D71-84B4-B9BFB5188610}" type="presParOf" srcId="{124E5DCB-1346-479F-8AA9-E66B1E6CA04C}" destId="{0F68DE1E-4646-4633-9095-352825D25DD9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C797E4-3C97-4150-90A3-2EDD3F9CC985}">
      <dsp:nvSpPr>
        <dsp:cNvPr id="0" name=""/>
        <dsp:cNvSpPr/>
      </dsp:nvSpPr>
      <dsp:spPr>
        <a:xfrm>
          <a:off x="4031" y="367418"/>
          <a:ext cx="1733289" cy="866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Rule of Law </a:t>
          </a:r>
          <a:endParaRPr lang="en-US" sz="2400" kern="1200" dirty="0"/>
        </a:p>
      </dsp:txBody>
      <dsp:txXfrm>
        <a:off x="29414" y="392801"/>
        <a:ext cx="1682523" cy="815878"/>
      </dsp:txXfrm>
    </dsp:sp>
    <dsp:sp modelId="{BDA2773D-F1C3-4FAF-A771-8C968E238EF8}">
      <dsp:nvSpPr>
        <dsp:cNvPr id="0" name=""/>
        <dsp:cNvSpPr/>
      </dsp:nvSpPr>
      <dsp:spPr>
        <a:xfrm>
          <a:off x="177360" y="1234063"/>
          <a:ext cx="183007" cy="6499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983"/>
              </a:lnTo>
              <a:lnTo>
                <a:pt x="183007" y="6499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B861D1-561D-4983-910D-9D3DAAFD5428}">
      <dsp:nvSpPr>
        <dsp:cNvPr id="0" name=""/>
        <dsp:cNvSpPr/>
      </dsp:nvSpPr>
      <dsp:spPr>
        <a:xfrm>
          <a:off x="360367" y="1450724"/>
          <a:ext cx="1874101" cy="866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99CC00"/>
              </a:solidFill>
            </a:rPr>
            <a:t>Property Rights </a:t>
          </a:r>
          <a:endParaRPr lang="en-US" sz="2400" b="1" kern="1200" dirty="0">
            <a:solidFill>
              <a:srgbClr val="99CC00"/>
            </a:solidFill>
          </a:endParaRPr>
        </a:p>
      </dsp:txBody>
      <dsp:txXfrm>
        <a:off x="385750" y="1476107"/>
        <a:ext cx="1823335" cy="815878"/>
      </dsp:txXfrm>
    </dsp:sp>
    <dsp:sp modelId="{526C126D-5550-428D-B2A5-C79C0C5032F9}">
      <dsp:nvSpPr>
        <dsp:cNvPr id="0" name=""/>
        <dsp:cNvSpPr/>
      </dsp:nvSpPr>
      <dsp:spPr>
        <a:xfrm>
          <a:off x="177360" y="1234063"/>
          <a:ext cx="173328" cy="1733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289"/>
              </a:lnTo>
              <a:lnTo>
                <a:pt x="173328" y="17332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7CF73D-3ED8-45F1-9823-801DA21B821C}">
      <dsp:nvSpPr>
        <dsp:cNvPr id="0" name=""/>
        <dsp:cNvSpPr/>
      </dsp:nvSpPr>
      <dsp:spPr>
        <a:xfrm>
          <a:off x="350689" y="2534030"/>
          <a:ext cx="1835872" cy="866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99CC00"/>
              </a:solidFill>
            </a:rPr>
            <a:t>Judicial Effectiveness</a:t>
          </a:r>
          <a:endParaRPr lang="en-US" sz="2400" b="1" kern="1200" dirty="0">
            <a:solidFill>
              <a:srgbClr val="99CC00"/>
            </a:solidFill>
          </a:endParaRPr>
        </a:p>
      </dsp:txBody>
      <dsp:txXfrm>
        <a:off x="376072" y="2559413"/>
        <a:ext cx="1785106" cy="815878"/>
      </dsp:txXfrm>
    </dsp:sp>
    <dsp:sp modelId="{A13F99E2-A115-4CE6-83E7-0E1B0869CC1F}">
      <dsp:nvSpPr>
        <dsp:cNvPr id="0" name=""/>
        <dsp:cNvSpPr/>
      </dsp:nvSpPr>
      <dsp:spPr>
        <a:xfrm>
          <a:off x="177360" y="1234063"/>
          <a:ext cx="244255" cy="2816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6595"/>
              </a:lnTo>
              <a:lnTo>
                <a:pt x="244255" y="28165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EAEA04-6B1B-4A8E-BEA0-AB9A39A6B2E6}">
      <dsp:nvSpPr>
        <dsp:cNvPr id="0" name=""/>
        <dsp:cNvSpPr/>
      </dsp:nvSpPr>
      <dsp:spPr>
        <a:xfrm>
          <a:off x="421615" y="3617336"/>
          <a:ext cx="1746615" cy="866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99CC00"/>
              </a:solidFill>
            </a:rPr>
            <a:t>Government Integrity </a:t>
          </a:r>
          <a:endParaRPr lang="en-US" sz="2400" b="1" kern="1200" dirty="0">
            <a:solidFill>
              <a:srgbClr val="99CC00"/>
            </a:solidFill>
          </a:endParaRPr>
        </a:p>
      </dsp:txBody>
      <dsp:txXfrm>
        <a:off x="446998" y="3642719"/>
        <a:ext cx="1695849" cy="815878"/>
      </dsp:txXfrm>
    </dsp:sp>
    <dsp:sp modelId="{7F5CE689-F592-403D-A935-E257AE055DA1}">
      <dsp:nvSpPr>
        <dsp:cNvPr id="0" name=""/>
        <dsp:cNvSpPr/>
      </dsp:nvSpPr>
      <dsp:spPr>
        <a:xfrm>
          <a:off x="2311455" y="367418"/>
          <a:ext cx="1733289" cy="866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Government Size</a:t>
          </a:r>
          <a:endParaRPr lang="en-US" sz="2400" kern="1200" dirty="0"/>
        </a:p>
      </dsp:txBody>
      <dsp:txXfrm>
        <a:off x="2336838" y="392801"/>
        <a:ext cx="1682523" cy="815878"/>
      </dsp:txXfrm>
    </dsp:sp>
    <dsp:sp modelId="{8817A169-C600-41FE-8CC8-E3C46D765118}">
      <dsp:nvSpPr>
        <dsp:cNvPr id="0" name=""/>
        <dsp:cNvSpPr/>
      </dsp:nvSpPr>
      <dsp:spPr>
        <a:xfrm>
          <a:off x="2484784" y="1234063"/>
          <a:ext cx="173328" cy="6499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983"/>
              </a:lnTo>
              <a:lnTo>
                <a:pt x="173328" y="6499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1AD73-7750-41E9-813D-CFEC548CF52B}">
      <dsp:nvSpPr>
        <dsp:cNvPr id="0" name=""/>
        <dsp:cNvSpPr/>
      </dsp:nvSpPr>
      <dsp:spPr>
        <a:xfrm>
          <a:off x="2658113" y="1450724"/>
          <a:ext cx="1386631" cy="866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rgbClr val="99CC00"/>
              </a:solidFill>
            </a:rPr>
            <a:t>Tax Burden </a:t>
          </a:r>
          <a:endParaRPr lang="en-US" sz="2100" b="1" kern="1200" dirty="0">
            <a:solidFill>
              <a:srgbClr val="99CC00"/>
            </a:solidFill>
          </a:endParaRPr>
        </a:p>
      </dsp:txBody>
      <dsp:txXfrm>
        <a:off x="2683496" y="1476107"/>
        <a:ext cx="1335865" cy="815878"/>
      </dsp:txXfrm>
    </dsp:sp>
    <dsp:sp modelId="{93C63AF4-4808-4AED-AAF0-4D9D30B9CA29}">
      <dsp:nvSpPr>
        <dsp:cNvPr id="0" name=""/>
        <dsp:cNvSpPr/>
      </dsp:nvSpPr>
      <dsp:spPr>
        <a:xfrm>
          <a:off x="2484784" y="1234063"/>
          <a:ext cx="173328" cy="1733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289"/>
              </a:lnTo>
              <a:lnTo>
                <a:pt x="173328" y="17332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FE3697-9841-428A-87DB-4B1686BFE342}">
      <dsp:nvSpPr>
        <dsp:cNvPr id="0" name=""/>
        <dsp:cNvSpPr/>
      </dsp:nvSpPr>
      <dsp:spPr>
        <a:xfrm>
          <a:off x="2658113" y="2534030"/>
          <a:ext cx="1386631" cy="866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rgbClr val="99CC00"/>
              </a:solidFill>
            </a:rPr>
            <a:t>Gov’t Spending </a:t>
          </a:r>
          <a:endParaRPr lang="en-US" sz="2100" b="1" kern="1200" dirty="0">
            <a:solidFill>
              <a:srgbClr val="99CC00"/>
            </a:solidFill>
          </a:endParaRPr>
        </a:p>
      </dsp:txBody>
      <dsp:txXfrm>
        <a:off x="2683496" y="2559413"/>
        <a:ext cx="1335865" cy="815878"/>
      </dsp:txXfrm>
    </dsp:sp>
    <dsp:sp modelId="{86C4809E-2B32-46D9-84D0-7BFB282FF33E}">
      <dsp:nvSpPr>
        <dsp:cNvPr id="0" name=""/>
        <dsp:cNvSpPr/>
      </dsp:nvSpPr>
      <dsp:spPr>
        <a:xfrm>
          <a:off x="2484784" y="1234063"/>
          <a:ext cx="173328" cy="2816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6595"/>
              </a:lnTo>
              <a:lnTo>
                <a:pt x="173328" y="28165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9F1F3F-F744-4902-9B61-8F4C2F07AB72}">
      <dsp:nvSpPr>
        <dsp:cNvPr id="0" name=""/>
        <dsp:cNvSpPr/>
      </dsp:nvSpPr>
      <dsp:spPr>
        <a:xfrm>
          <a:off x="2658113" y="3617336"/>
          <a:ext cx="1386631" cy="866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rgbClr val="99CC00"/>
              </a:solidFill>
            </a:rPr>
            <a:t>Fiscal Health</a:t>
          </a:r>
        </a:p>
      </dsp:txBody>
      <dsp:txXfrm>
        <a:off x="2683496" y="3642719"/>
        <a:ext cx="1335865" cy="815878"/>
      </dsp:txXfrm>
    </dsp:sp>
    <dsp:sp modelId="{42A044CE-5879-4FFE-B435-496989D1DC4C}">
      <dsp:nvSpPr>
        <dsp:cNvPr id="0" name=""/>
        <dsp:cNvSpPr/>
      </dsp:nvSpPr>
      <dsp:spPr>
        <a:xfrm>
          <a:off x="4478067" y="367418"/>
          <a:ext cx="1733289" cy="866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Regulatory Efficiency </a:t>
          </a:r>
          <a:endParaRPr lang="en-US" sz="2400" kern="1200" dirty="0"/>
        </a:p>
      </dsp:txBody>
      <dsp:txXfrm>
        <a:off x="4503450" y="392801"/>
        <a:ext cx="1682523" cy="815878"/>
      </dsp:txXfrm>
    </dsp:sp>
    <dsp:sp modelId="{3BEE7B94-7E6D-4890-9C5F-56DE41D71E9B}">
      <dsp:nvSpPr>
        <dsp:cNvPr id="0" name=""/>
        <dsp:cNvSpPr/>
      </dsp:nvSpPr>
      <dsp:spPr>
        <a:xfrm>
          <a:off x="4651396" y="1234063"/>
          <a:ext cx="173328" cy="6499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983"/>
              </a:lnTo>
              <a:lnTo>
                <a:pt x="173328" y="6499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46D464-D23E-48CD-B97B-77874398AA2A}">
      <dsp:nvSpPr>
        <dsp:cNvPr id="0" name=""/>
        <dsp:cNvSpPr/>
      </dsp:nvSpPr>
      <dsp:spPr>
        <a:xfrm>
          <a:off x="4824725" y="1450724"/>
          <a:ext cx="1386631" cy="866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rgbClr val="99CC00"/>
              </a:solidFill>
            </a:rPr>
            <a:t>Business Freedom</a:t>
          </a:r>
          <a:endParaRPr lang="en-US" sz="2100" b="1" kern="1200" dirty="0">
            <a:solidFill>
              <a:srgbClr val="99CC00"/>
            </a:solidFill>
          </a:endParaRPr>
        </a:p>
      </dsp:txBody>
      <dsp:txXfrm>
        <a:off x="4850108" y="1476107"/>
        <a:ext cx="1335865" cy="815878"/>
      </dsp:txXfrm>
    </dsp:sp>
    <dsp:sp modelId="{85D8F385-29A8-40E0-874D-FCBC5BC4F4A3}">
      <dsp:nvSpPr>
        <dsp:cNvPr id="0" name=""/>
        <dsp:cNvSpPr/>
      </dsp:nvSpPr>
      <dsp:spPr>
        <a:xfrm>
          <a:off x="4651396" y="1234063"/>
          <a:ext cx="173328" cy="1733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289"/>
              </a:lnTo>
              <a:lnTo>
                <a:pt x="173328" y="17332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CB218F-DCF6-439A-B549-50AD4E0810AB}">
      <dsp:nvSpPr>
        <dsp:cNvPr id="0" name=""/>
        <dsp:cNvSpPr/>
      </dsp:nvSpPr>
      <dsp:spPr>
        <a:xfrm>
          <a:off x="4824725" y="2534030"/>
          <a:ext cx="1386631" cy="866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rgbClr val="99CC00"/>
              </a:solidFill>
            </a:rPr>
            <a:t>Labor Freedom</a:t>
          </a:r>
        </a:p>
      </dsp:txBody>
      <dsp:txXfrm>
        <a:off x="4850108" y="2559413"/>
        <a:ext cx="1335865" cy="815878"/>
      </dsp:txXfrm>
    </dsp:sp>
    <dsp:sp modelId="{8025CE18-F703-4BD5-8AD5-B0FD226465F1}">
      <dsp:nvSpPr>
        <dsp:cNvPr id="0" name=""/>
        <dsp:cNvSpPr/>
      </dsp:nvSpPr>
      <dsp:spPr>
        <a:xfrm>
          <a:off x="4651396" y="1234063"/>
          <a:ext cx="173328" cy="2816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6595"/>
              </a:lnTo>
              <a:lnTo>
                <a:pt x="173328" y="28165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C59E16-09A4-4612-8F6A-8A42AC70EBBB}">
      <dsp:nvSpPr>
        <dsp:cNvPr id="0" name=""/>
        <dsp:cNvSpPr/>
      </dsp:nvSpPr>
      <dsp:spPr>
        <a:xfrm>
          <a:off x="4824725" y="3617336"/>
          <a:ext cx="1386631" cy="866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rgbClr val="99CC00"/>
              </a:solidFill>
            </a:rPr>
            <a:t>Monetary Freedom </a:t>
          </a:r>
          <a:endParaRPr lang="en-US" sz="2100" b="1" kern="1200" dirty="0">
            <a:solidFill>
              <a:srgbClr val="99CC00"/>
            </a:solidFill>
          </a:endParaRPr>
        </a:p>
      </dsp:txBody>
      <dsp:txXfrm>
        <a:off x="4850108" y="3642719"/>
        <a:ext cx="1335865" cy="815878"/>
      </dsp:txXfrm>
    </dsp:sp>
    <dsp:sp modelId="{83985629-90A2-4764-A089-95FFB0DCEEFB}">
      <dsp:nvSpPr>
        <dsp:cNvPr id="0" name=""/>
        <dsp:cNvSpPr/>
      </dsp:nvSpPr>
      <dsp:spPr>
        <a:xfrm>
          <a:off x="6644679" y="367418"/>
          <a:ext cx="1733289" cy="866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Open Markets</a:t>
          </a:r>
          <a:endParaRPr lang="en-US" sz="2400" kern="1200" dirty="0"/>
        </a:p>
      </dsp:txBody>
      <dsp:txXfrm>
        <a:off x="6670062" y="392801"/>
        <a:ext cx="1682523" cy="815878"/>
      </dsp:txXfrm>
    </dsp:sp>
    <dsp:sp modelId="{955EC7C0-9AF1-45A7-AC3C-3D817BF71383}">
      <dsp:nvSpPr>
        <dsp:cNvPr id="0" name=""/>
        <dsp:cNvSpPr/>
      </dsp:nvSpPr>
      <dsp:spPr>
        <a:xfrm>
          <a:off x="6818008" y="1234063"/>
          <a:ext cx="173328" cy="6499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983"/>
              </a:lnTo>
              <a:lnTo>
                <a:pt x="173328" y="6499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546DC5-9860-4097-A86F-ED455DB1A04F}">
      <dsp:nvSpPr>
        <dsp:cNvPr id="0" name=""/>
        <dsp:cNvSpPr/>
      </dsp:nvSpPr>
      <dsp:spPr>
        <a:xfrm>
          <a:off x="6991337" y="1450724"/>
          <a:ext cx="1386631" cy="866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rgbClr val="99CC00"/>
              </a:solidFill>
            </a:rPr>
            <a:t>Trade Freedom</a:t>
          </a:r>
          <a:endParaRPr lang="en-US" sz="2100" b="1" kern="1200" dirty="0">
            <a:solidFill>
              <a:srgbClr val="99CC00"/>
            </a:solidFill>
          </a:endParaRPr>
        </a:p>
      </dsp:txBody>
      <dsp:txXfrm>
        <a:off x="7016720" y="1476107"/>
        <a:ext cx="1335865" cy="815878"/>
      </dsp:txXfrm>
    </dsp:sp>
    <dsp:sp modelId="{84D8A583-39CF-4286-8AA0-0BEC90F9FFD8}">
      <dsp:nvSpPr>
        <dsp:cNvPr id="0" name=""/>
        <dsp:cNvSpPr/>
      </dsp:nvSpPr>
      <dsp:spPr>
        <a:xfrm>
          <a:off x="6818008" y="1234063"/>
          <a:ext cx="173328" cy="1733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3289"/>
              </a:lnTo>
              <a:lnTo>
                <a:pt x="173328" y="17332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B5436A-1770-4F27-9F82-080D1873009E}">
      <dsp:nvSpPr>
        <dsp:cNvPr id="0" name=""/>
        <dsp:cNvSpPr/>
      </dsp:nvSpPr>
      <dsp:spPr>
        <a:xfrm>
          <a:off x="6991337" y="2534030"/>
          <a:ext cx="1386631" cy="866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rgbClr val="99CC00"/>
              </a:solidFill>
            </a:rPr>
            <a:t>Investment Freedom </a:t>
          </a:r>
          <a:endParaRPr lang="en-US" sz="2100" b="1" kern="1200" dirty="0">
            <a:solidFill>
              <a:srgbClr val="99CC00"/>
            </a:solidFill>
          </a:endParaRPr>
        </a:p>
      </dsp:txBody>
      <dsp:txXfrm>
        <a:off x="7016720" y="2559413"/>
        <a:ext cx="1335865" cy="815878"/>
      </dsp:txXfrm>
    </dsp:sp>
    <dsp:sp modelId="{CB4AD5C7-FB27-4834-873A-5901BD18BBDC}">
      <dsp:nvSpPr>
        <dsp:cNvPr id="0" name=""/>
        <dsp:cNvSpPr/>
      </dsp:nvSpPr>
      <dsp:spPr>
        <a:xfrm>
          <a:off x="6818008" y="1234063"/>
          <a:ext cx="177360" cy="2856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6859"/>
              </a:lnTo>
              <a:lnTo>
                <a:pt x="177360" y="28568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68DE1E-4646-4633-9095-352825D25DD9}">
      <dsp:nvSpPr>
        <dsp:cNvPr id="0" name=""/>
        <dsp:cNvSpPr/>
      </dsp:nvSpPr>
      <dsp:spPr>
        <a:xfrm>
          <a:off x="6995368" y="3657600"/>
          <a:ext cx="1386631" cy="866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rgbClr val="99CC00"/>
              </a:solidFill>
            </a:rPr>
            <a:t>Financial Freedom</a:t>
          </a:r>
          <a:endParaRPr lang="en-US" sz="2100" b="1" kern="1200" dirty="0">
            <a:solidFill>
              <a:srgbClr val="99CC00"/>
            </a:solidFill>
          </a:endParaRPr>
        </a:p>
      </dsp:txBody>
      <dsp:txXfrm>
        <a:off x="7020751" y="3682983"/>
        <a:ext cx="1335865" cy="815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EABCFA-D8A1-4E0D-8825-805A8CBAA9BD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040F4-587B-4751-9FB8-6D0DA49BD3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135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040F4-587B-4751-9FB8-6D0DA49BD3D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658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040F4-587B-4751-9FB8-6D0DA49BD3D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862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5C9A-CDB2-47FC-A1E6-253FCEA85BFF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8C0D0-7CE4-4752-9B51-85C7FB51A1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54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5C9A-CDB2-47FC-A1E6-253FCEA85BFF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8C0D0-7CE4-4752-9B51-85C7FB51A1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402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5C9A-CDB2-47FC-A1E6-253FCEA85BFF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8C0D0-7CE4-4752-9B51-85C7FB51A1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608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5C9A-CDB2-47FC-A1E6-253FCEA85BFF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8C0D0-7CE4-4752-9B51-85C7FB51A1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130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5C9A-CDB2-47FC-A1E6-253FCEA85BFF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8C0D0-7CE4-4752-9B51-85C7FB51A1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57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5C9A-CDB2-47FC-A1E6-253FCEA85BFF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8C0D0-7CE4-4752-9B51-85C7FB51A1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676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5C9A-CDB2-47FC-A1E6-253FCEA85BFF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8C0D0-7CE4-4752-9B51-85C7FB51A1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46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5C9A-CDB2-47FC-A1E6-253FCEA85BFF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8C0D0-7CE4-4752-9B51-85C7FB51A1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958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5C9A-CDB2-47FC-A1E6-253FCEA85BFF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8C0D0-7CE4-4752-9B51-85C7FB51A1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08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5C9A-CDB2-47FC-A1E6-253FCEA85BFF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8C0D0-7CE4-4752-9B51-85C7FB51A1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643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5C9A-CDB2-47FC-A1E6-253FCEA85BFF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8C0D0-7CE4-4752-9B51-85C7FB51A1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0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55C9A-CDB2-47FC-A1E6-253FCEA85BFF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8C0D0-7CE4-4752-9B51-85C7FB51A1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476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hyperlink" Target="http://www.heritage.org/inde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44559" y="3886200"/>
            <a:ext cx="567629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C000"/>
                </a:solidFill>
              </a:rPr>
              <a:t>Vilnius</a:t>
            </a:r>
            <a:r>
              <a:rPr lang="en-US" sz="4800" b="1" dirty="0" smtClean="0">
                <a:solidFill>
                  <a:srgbClr val="006600"/>
                </a:solidFill>
              </a:rPr>
              <a:t>, Lithuania</a:t>
            </a:r>
          </a:p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Monday, July 9, 2018 </a:t>
            </a:r>
            <a:endParaRPr lang="en-US" sz="4800" b="1" dirty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988165"/>
            <a:ext cx="2819400" cy="14502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1" y="1132257"/>
            <a:ext cx="4191000" cy="123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52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72897" y="3315831"/>
            <a:ext cx="331930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tx2">
                    <a:lumMod val="75000"/>
                  </a:schemeClr>
                </a:solidFill>
              </a:rPr>
              <a:t>Building an America </a:t>
            </a:r>
          </a:p>
          <a:p>
            <a:pPr algn="ctr"/>
            <a:r>
              <a:rPr lang="en-US" sz="2800" b="1" i="1" dirty="0" smtClean="0">
                <a:solidFill>
                  <a:schemeClr val="tx2">
                    <a:lumMod val="75000"/>
                  </a:schemeClr>
                </a:solidFill>
              </a:rPr>
              <a:t>Where Freedom,</a:t>
            </a:r>
          </a:p>
          <a:p>
            <a:pPr algn="ctr"/>
            <a:r>
              <a:rPr lang="en-US" sz="2800" b="1" i="1" dirty="0" smtClean="0">
                <a:solidFill>
                  <a:schemeClr val="tx2">
                    <a:lumMod val="75000"/>
                  </a:schemeClr>
                </a:solidFill>
              </a:rPr>
              <a:t>Opportunity,</a:t>
            </a:r>
          </a:p>
          <a:p>
            <a:pPr algn="ctr"/>
            <a:r>
              <a:rPr lang="en-US" sz="2800" b="1" i="1" dirty="0" smtClean="0">
                <a:solidFill>
                  <a:schemeClr val="tx2">
                    <a:lumMod val="75000"/>
                  </a:schemeClr>
                </a:solidFill>
              </a:rPr>
              <a:t>Prosperity, and </a:t>
            </a:r>
          </a:p>
          <a:p>
            <a:pPr algn="ctr"/>
            <a:r>
              <a:rPr lang="en-US" sz="2800" b="1" i="1" dirty="0" smtClean="0">
                <a:solidFill>
                  <a:schemeClr val="tx2">
                    <a:lumMod val="75000"/>
                  </a:schemeClr>
                </a:solidFill>
              </a:rPr>
              <a:t>Civil Society Flourish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004" y="76200"/>
            <a:ext cx="4586596" cy="66780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48" y="1371601"/>
            <a:ext cx="3878701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6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4284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886020" y="304800"/>
            <a:ext cx="58101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dirty="0" smtClean="0">
                <a:solidFill>
                  <a:schemeClr val="tx2"/>
                </a:solidFill>
              </a:rPr>
              <a:t>Four Pillars of Economic Freedom</a:t>
            </a:r>
            <a:endParaRPr lang="en-US" sz="32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44461148"/>
              </p:ext>
            </p:extLst>
          </p:nvPr>
        </p:nvGraphicFramePr>
        <p:xfrm>
          <a:off x="498764" y="1143000"/>
          <a:ext cx="83820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3321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3890" y="152400"/>
            <a:ext cx="817525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tx2"/>
                </a:solidFill>
              </a:rPr>
              <a:t>As Economic Freedom Rises, </a:t>
            </a:r>
          </a:p>
          <a:p>
            <a:pPr algn="ctr"/>
            <a:r>
              <a:rPr lang="en-US" sz="3200" b="1" i="1" dirty="0" smtClean="0">
                <a:solidFill>
                  <a:schemeClr val="tx2"/>
                </a:solidFill>
              </a:rPr>
              <a:t>The Global Economy Expands and Poverty Falls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092" y="1600200"/>
            <a:ext cx="8671049" cy="429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44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043507" y="152400"/>
            <a:ext cx="561602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tx2"/>
                </a:solidFill>
              </a:rPr>
              <a:t>With Economic Freedom Comes </a:t>
            </a:r>
          </a:p>
          <a:p>
            <a:pPr algn="ctr"/>
            <a:r>
              <a:rPr lang="en-US" sz="3200" b="1" i="1" dirty="0" smtClean="0">
                <a:solidFill>
                  <a:schemeClr val="tx2"/>
                </a:solidFill>
              </a:rPr>
              <a:t>More Vibrant Growth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828800"/>
            <a:ext cx="8763012" cy="401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71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990600" y="20360"/>
            <a:ext cx="7820026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tx2"/>
                </a:solidFill>
              </a:rPr>
              <a:t>Economic Freedom:</a:t>
            </a:r>
          </a:p>
          <a:p>
            <a:pPr algn="ctr"/>
            <a:r>
              <a:rPr lang="en-US" sz="3000" b="1" i="1" dirty="0" smtClean="0">
                <a:solidFill>
                  <a:schemeClr val="tx2"/>
                </a:solidFill>
              </a:rPr>
              <a:t>Key to Human Development and Social Progress</a:t>
            </a:r>
            <a:endParaRPr lang="en-US" sz="3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02" y="1219200"/>
            <a:ext cx="4152197" cy="4876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356" y="1206500"/>
            <a:ext cx="4115270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03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66800" y="152400"/>
            <a:ext cx="7772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tx2"/>
                </a:solidFill>
              </a:rPr>
              <a:t>Greater Economic Freedom,</a:t>
            </a:r>
            <a:r>
              <a:rPr lang="en-US" sz="2800" b="1" i="1" dirty="0">
                <a:solidFill>
                  <a:schemeClr val="tx2"/>
                </a:solidFill>
              </a:rPr>
              <a:t> </a:t>
            </a:r>
            <a:r>
              <a:rPr lang="en-US" sz="2800" b="1" i="1" dirty="0" smtClean="0">
                <a:solidFill>
                  <a:schemeClr val="tx2"/>
                </a:solidFill>
              </a:rPr>
              <a:t>Greater Prosperity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3" y="914400"/>
            <a:ext cx="8539646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4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986170" y="152400"/>
            <a:ext cx="37307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tx2"/>
                </a:solidFill>
              </a:rPr>
              <a:t>Top 20 vs. Bottom 20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345" y="914400"/>
            <a:ext cx="3823855" cy="57843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431" y="1364454"/>
            <a:ext cx="3682880" cy="53342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5430" y="818839"/>
            <a:ext cx="3682881" cy="5456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344" y="848423"/>
            <a:ext cx="3823856" cy="51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4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057400" y="127337"/>
            <a:ext cx="5943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i="1" dirty="0" smtClean="0">
                <a:solidFill>
                  <a:schemeClr val="tx2"/>
                </a:solidFill>
              </a:rPr>
              <a:t> Lithuania’s Rising Economic Freedom Since 1996</a:t>
            </a:r>
            <a:endParaRPr lang="en-US" sz="30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6490892"/>
              </p:ext>
            </p:extLst>
          </p:nvPr>
        </p:nvGraphicFramePr>
        <p:xfrm>
          <a:off x="228600" y="1271602"/>
          <a:ext cx="8686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7055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95400" y="263009"/>
            <a:ext cx="74676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i="1" dirty="0" smtClean="0">
                <a:solidFill>
                  <a:srgbClr val="FFC000"/>
                </a:solidFill>
              </a:rPr>
              <a:t> Lithuania </a:t>
            </a:r>
            <a:r>
              <a:rPr lang="en-US" sz="3000" b="1" i="1" dirty="0" smtClean="0">
                <a:solidFill>
                  <a:schemeClr val="tx2"/>
                </a:solidFill>
              </a:rPr>
              <a:t>vs. </a:t>
            </a:r>
            <a:r>
              <a:rPr lang="en-US" sz="3000" b="1" i="1" dirty="0">
                <a:solidFill>
                  <a:srgbClr val="0070C0"/>
                </a:solidFill>
              </a:rPr>
              <a:t>T</a:t>
            </a:r>
            <a:r>
              <a:rPr lang="en-US" sz="3000" b="1" i="1" dirty="0" smtClean="0">
                <a:solidFill>
                  <a:srgbClr val="0070C0"/>
                </a:solidFill>
              </a:rPr>
              <a:t>he World Average</a:t>
            </a:r>
            <a:endParaRPr lang="en-US" sz="3000" dirty="0">
              <a:solidFill>
                <a:srgbClr val="0070C0"/>
              </a:solidFill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4139884"/>
              </p:ext>
            </p:extLst>
          </p:nvPr>
        </p:nvGraphicFramePr>
        <p:xfrm>
          <a:off x="228600" y="1066800"/>
          <a:ext cx="8686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9389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95400" y="263009"/>
            <a:ext cx="74676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i="1" dirty="0" smtClean="0">
                <a:solidFill>
                  <a:srgbClr val="FFC000"/>
                </a:solidFill>
              </a:rPr>
              <a:t> Lithuania </a:t>
            </a:r>
            <a:r>
              <a:rPr lang="en-US" sz="3000" b="1" i="1" dirty="0" smtClean="0">
                <a:solidFill>
                  <a:schemeClr val="tx2"/>
                </a:solidFill>
              </a:rPr>
              <a:t>vs. </a:t>
            </a:r>
            <a:r>
              <a:rPr lang="en-US" sz="3000" b="1" i="1" dirty="0" smtClean="0">
                <a:solidFill>
                  <a:srgbClr val="0070C0"/>
                </a:solidFill>
              </a:rPr>
              <a:t>Europe</a:t>
            </a:r>
            <a:endParaRPr lang="en-US" sz="3000" dirty="0">
              <a:solidFill>
                <a:srgbClr val="0070C0"/>
              </a:solidFill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433464"/>
              </p:ext>
            </p:extLst>
          </p:nvPr>
        </p:nvGraphicFramePr>
        <p:xfrm>
          <a:off x="228600" y="1066800"/>
          <a:ext cx="8686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992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95400" y="263009"/>
            <a:ext cx="74676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i="1" dirty="0" smtClean="0">
                <a:solidFill>
                  <a:srgbClr val="FFC000"/>
                </a:solidFill>
              </a:rPr>
              <a:t> </a:t>
            </a:r>
            <a:r>
              <a:rPr lang="en-US" sz="3000" b="1" i="1" dirty="0" smtClean="0">
                <a:solidFill>
                  <a:srgbClr val="002060"/>
                </a:solidFill>
              </a:rPr>
              <a:t>Lithuania vs. </a:t>
            </a:r>
            <a:r>
              <a:rPr lang="en-US" sz="3000" b="1" i="1" dirty="0" smtClean="0">
                <a:solidFill>
                  <a:srgbClr val="002060"/>
                </a:solidFill>
              </a:rPr>
              <a:t>EU</a:t>
            </a:r>
            <a:endParaRPr lang="en-US" sz="3000" dirty="0">
              <a:solidFill>
                <a:srgbClr val="002060"/>
              </a:solidFill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304800" y="990600"/>
          <a:ext cx="86106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9508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19597"/>
            <a:ext cx="4663844" cy="6706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5029200" y="140932"/>
            <a:ext cx="4038600" cy="6564667"/>
          </a:xfrm>
          <a:prstGeom prst="wedgeRoundRectCallout">
            <a:avLst>
              <a:gd name="adj1" fmla="val -101929"/>
              <a:gd name="adj2" fmla="val 27794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What’s Next for </a:t>
            </a:r>
            <a:r>
              <a:rPr lang="en-US" sz="2800" b="1" dirty="0" smtClean="0">
                <a:solidFill>
                  <a:srgbClr val="C00000"/>
                </a:solidFill>
              </a:rPr>
              <a:t>Lithuania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</a:p>
          <a:p>
            <a:pPr algn="ctr"/>
            <a:endParaRPr lang="en-US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Toward</a:t>
            </a:r>
          </a:p>
          <a:p>
            <a:pPr algn="ctr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Greater </a:t>
            </a:r>
          </a:p>
          <a:p>
            <a:pPr algn="ctr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Economic Dynamism</a:t>
            </a:r>
          </a:p>
          <a:p>
            <a:pPr algn="ctr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&amp;</a:t>
            </a:r>
          </a:p>
          <a:p>
            <a:pPr algn="ctr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Prosperity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209800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1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981200" y="301476"/>
            <a:ext cx="5577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dirty="0" smtClean="0">
                <a:solidFill>
                  <a:schemeClr val="tx2"/>
                </a:solidFill>
              </a:rPr>
              <a:t> Economic Freedom in Lithuania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6" y="1508142"/>
            <a:ext cx="9055887" cy="384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8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95400" y="263009"/>
            <a:ext cx="74676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i="1" dirty="0" smtClean="0">
                <a:solidFill>
                  <a:srgbClr val="C00000"/>
                </a:solidFill>
              </a:rPr>
              <a:t> </a:t>
            </a:r>
            <a:r>
              <a:rPr lang="en-US" sz="3000" b="1" i="1" dirty="0" smtClean="0">
                <a:solidFill>
                  <a:srgbClr val="FFC000"/>
                </a:solidFill>
              </a:rPr>
              <a:t>Lithuania</a:t>
            </a:r>
            <a:r>
              <a:rPr lang="en-US" sz="3000" b="1" i="1" dirty="0" smtClean="0">
                <a:solidFill>
                  <a:srgbClr val="C00000"/>
                </a:solidFill>
              </a:rPr>
              <a:t> </a:t>
            </a:r>
            <a:r>
              <a:rPr lang="en-US" sz="3000" b="1" i="1" dirty="0" smtClean="0">
                <a:solidFill>
                  <a:schemeClr val="tx2"/>
                </a:solidFill>
              </a:rPr>
              <a:t>vs. </a:t>
            </a:r>
            <a:r>
              <a:rPr lang="en-US" sz="3000" b="1" i="1" dirty="0" smtClean="0">
                <a:solidFill>
                  <a:srgbClr val="C00000"/>
                </a:solidFill>
              </a:rPr>
              <a:t>the U.S.</a:t>
            </a:r>
            <a:endParaRPr lang="en-US" sz="3000" dirty="0">
              <a:solidFill>
                <a:srgbClr val="C00000"/>
              </a:solidFill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0529456"/>
              </p:ext>
            </p:extLst>
          </p:nvPr>
        </p:nvGraphicFramePr>
        <p:xfrm>
          <a:off x="228600" y="1066800"/>
          <a:ext cx="8686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707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95400" y="196439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chemeClr val="tx2"/>
                </a:solidFill>
              </a:rPr>
              <a:t> </a:t>
            </a:r>
            <a:r>
              <a:rPr lang="en-US" sz="3200" b="1" i="1" dirty="0" smtClean="0">
                <a:solidFill>
                  <a:schemeClr val="tx2"/>
                </a:solidFill>
              </a:rPr>
              <a:t>12 Economic Freedoms in Lithuania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114705"/>
            <a:ext cx="9067800" cy="467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219200" y="177225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chemeClr val="tx2"/>
                </a:solidFill>
              </a:rPr>
              <a:t> </a:t>
            </a:r>
            <a:r>
              <a:rPr lang="en-US" sz="3200" b="1" i="1" dirty="0" smtClean="0">
                <a:solidFill>
                  <a:schemeClr val="tx2"/>
                </a:solidFill>
              </a:rPr>
              <a:t>12 Economic Freedoms in Lithuania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" y="1219200"/>
            <a:ext cx="9043415" cy="445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91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143000" y="218377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chemeClr val="tx2"/>
                </a:solidFill>
              </a:rPr>
              <a:t> </a:t>
            </a:r>
            <a:r>
              <a:rPr lang="en-US" sz="3200" b="1" i="1" dirty="0" smtClean="0">
                <a:solidFill>
                  <a:schemeClr val="tx2"/>
                </a:solidFill>
              </a:rPr>
              <a:t>Government Integrity 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5240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chemeClr val="tx2"/>
                </a:solidFill>
              </a:rPr>
              <a:t>      </a:t>
            </a:r>
            <a:endParaRPr lang="en-US" sz="2800" b="1" dirty="0">
              <a:solidFill>
                <a:srgbClr val="92D05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772334"/>
              </p:ext>
            </p:extLst>
          </p:nvPr>
        </p:nvGraphicFramePr>
        <p:xfrm>
          <a:off x="381000" y="1066800"/>
          <a:ext cx="8610600" cy="5260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6832032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226311108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1689059266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FFC000"/>
                          </a:solidFill>
                        </a:rPr>
                        <a:t>Lithuania</a:t>
                      </a:r>
                      <a:r>
                        <a:rPr lang="en-US" sz="3600" baseline="0" dirty="0" smtClean="0">
                          <a:solidFill>
                            <a:srgbClr val="FFC000"/>
                          </a:solidFill>
                        </a:rPr>
                        <a:t> </a:t>
                      </a:r>
                      <a:endParaRPr lang="en-US" sz="3600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6600"/>
                          </a:solidFill>
                        </a:rPr>
                        <a:t>Ireland </a:t>
                      </a:r>
                      <a:endParaRPr lang="en-US" sz="3600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29675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Index Factor:</a:t>
                      </a:r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Government</a:t>
                      </a:r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 Integrity Score</a:t>
                      </a:r>
                      <a:endParaRPr lang="en-US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C00000"/>
                          </a:solidFill>
                        </a:rPr>
                        <a:t>50.9</a:t>
                      </a:r>
                      <a:endParaRPr lang="en-US" sz="36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tx2"/>
                          </a:solidFill>
                        </a:rPr>
                        <a:t>79.0</a:t>
                      </a:r>
                      <a:endParaRPr lang="en-US" sz="36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972343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Public</a:t>
                      </a:r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Trust </a:t>
                      </a:r>
                      <a:endParaRPr lang="en-US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3.1</a:t>
                      </a:r>
                      <a:endParaRPr lang="en-US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4.9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355281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Irregular</a:t>
                      </a:r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Payments</a:t>
                      </a:r>
                      <a:endParaRPr lang="en-US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4.9</a:t>
                      </a:r>
                      <a:endParaRPr lang="en-US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6.4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1736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Government </a:t>
                      </a:r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Transparency</a:t>
                      </a:r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4.3</a:t>
                      </a:r>
                      <a:endParaRPr lang="en-US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5.8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318918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Corruption</a:t>
                      </a:r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Perception</a:t>
                      </a:r>
                      <a:endParaRPr lang="en-US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59.0</a:t>
                      </a:r>
                      <a:endParaRPr lang="en-US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73.0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4276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492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143000" y="218377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chemeClr val="tx2"/>
                </a:solidFill>
              </a:rPr>
              <a:t> </a:t>
            </a:r>
            <a:r>
              <a:rPr lang="en-US" sz="3200" b="1" i="1" dirty="0" smtClean="0">
                <a:solidFill>
                  <a:schemeClr val="tx2"/>
                </a:solidFill>
              </a:rPr>
              <a:t>Taxation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5240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chemeClr val="tx2"/>
                </a:solidFill>
              </a:rPr>
              <a:t>      </a:t>
            </a:r>
            <a:endParaRPr lang="en-US" sz="2800" b="1" dirty="0">
              <a:solidFill>
                <a:srgbClr val="92D05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574196"/>
              </p:ext>
            </p:extLst>
          </p:nvPr>
        </p:nvGraphicFramePr>
        <p:xfrm>
          <a:off x="381000" y="1295400"/>
          <a:ext cx="8610600" cy="425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6832032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226311108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1689059266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FFC000"/>
                          </a:solidFill>
                        </a:rPr>
                        <a:t>Lithuania</a:t>
                      </a:r>
                      <a:r>
                        <a:rPr lang="en-US" sz="3600" baseline="0" dirty="0" smtClean="0">
                          <a:solidFill>
                            <a:srgbClr val="FFC000"/>
                          </a:solidFill>
                        </a:rPr>
                        <a:t> </a:t>
                      </a:r>
                      <a:endParaRPr lang="en-US" sz="3600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6600"/>
                          </a:solidFill>
                        </a:rPr>
                        <a:t>Ireland </a:t>
                      </a:r>
                      <a:endParaRPr lang="en-US" sz="3600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29675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Index Factor:</a:t>
                      </a:r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Tax Burden</a:t>
                      </a:r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 Score</a:t>
                      </a:r>
                      <a:endParaRPr lang="en-US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C00000"/>
                          </a:solidFill>
                        </a:rPr>
                        <a:t>86.4</a:t>
                      </a:r>
                      <a:endParaRPr lang="en-US" sz="36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tx2"/>
                          </a:solidFill>
                        </a:rPr>
                        <a:t>76.1</a:t>
                      </a:r>
                      <a:endParaRPr lang="en-US" sz="36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972343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Top</a:t>
                      </a:r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 Personal Tax Rate</a:t>
                      </a:r>
                      <a:endParaRPr lang="en-US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15.0%</a:t>
                      </a:r>
                      <a:endParaRPr lang="en-US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41.0%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355281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Top</a:t>
                      </a:r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 Corporate Tax Rate</a:t>
                      </a:r>
                      <a:endParaRPr lang="en-US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15.0%</a:t>
                      </a:r>
                      <a:endParaRPr lang="en-US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12.5%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1736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Tax Burden</a:t>
                      </a:r>
                      <a:endParaRPr lang="en-US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30.1% of</a:t>
                      </a:r>
                      <a:r>
                        <a:rPr lang="en-US" sz="2800" b="1" baseline="0" dirty="0" smtClean="0">
                          <a:solidFill>
                            <a:srgbClr val="C00000"/>
                          </a:solidFill>
                        </a:rPr>
                        <a:t> GDP</a:t>
                      </a:r>
                      <a:endParaRPr lang="en-US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23.6% of</a:t>
                      </a:r>
                      <a:r>
                        <a:rPr lang="en-US" sz="2800" b="1" baseline="0" dirty="0" smtClean="0">
                          <a:solidFill>
                            <a:schemeClr val="tx2"/>
                          </a:solidFill>
                        </a:rPr>
                        <a:t> GDP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318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292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143000" y="218377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chemeClr val="tx2"/>
                </a:solidFill>
              </a:rPr>
              <a:t> </a:t>
            </a:r>
            <a:r>
              <a:rPr lang="en-US" sz="3200" b="1" i="1" dirty="0" smtClean="0">
                <a:solidFill>
                  <a:schemeClr val="tx2"/>
                </a:solidFill>
              </a:rPr>
              <a:t>Business Freedom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5240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chemeClr val="tx2"/>
                </a:solidFill>
              </a:rPr>
              <a:t>      </a:t>
            </a:r>
            <a:endParaRPr lang="en-US" sz="2800" b="1" dirty="0">
              <a:solidFill>
                <a:srgbClr val="92D05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574830"/>
              </p:ext>
            </p:extLst>
          </p:nvPr>
        </p:nvGraphicFramePr>
        <p:xfrm>
          <a:off x="342900" y="1371600"/>
          <a:ext cx="8610600" cy="425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6832032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226311108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1689059266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FFC000"/>
                          </a:solidFill>
                        </a:rPr>
                        <a:t>Lithuania</a:t>
                      </a:r>
                      <a:r>
                        <a:rPr lang="en-US" sz="3600" baseline="0" dirty="0" smtClean="0">
                          <a:solidFill>
                            <a:srgbClr val="FFC000"/>
                          </a:solidFill>
                        </a:rPr>
                        <a:t> </a:t>
                      </a:r>
                      <a:endParaRPr lang="en-US" sz="3600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6600"/>
                          </a:solidFill>
                        </a:rPr>
                        <a:t>Ireland </a:t>
                      </a:r>
                      <a:endParaRPr lang="en-US" sz="3600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29675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Index Factor:</a:t>
                      </a:r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Business Freedom </a:t>
                      </a:r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Score</a:t>
                      </a:r>
                      <a:endParaRPr lang="en-US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C00000"/>
                          </a:solidFill>
                        </a:rPr>
                        <a:t>73.4</a:t>
                      </a:r>
                      <a:endParaRPr lang="en-US" sz="36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tx2"/>
                          </a:solidFill>
                        </a:rPr>
                        <a:t>81.8</a:t>
                      </a:r>
                      <a:endParaRPr lang="en-US" sz="36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972343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Minimum</a:t>
                      </a:r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 Capital Requirement  </a:t>
                      </a:r>
                      <a:endParaRPr lang="en-US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20.3% </a:t>
                      </a: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</a:rPr>
                        <a:t>of</a:t>
                      </a:r>
                      <a:r>
                        <a:rPr lang="en-US" sz="1600" b="1" baseline="0" dirty="0" smtClean="0">
                          <a:solidFill>
                            <a:srgbClr val="C00000"/>
                          </a:solidFill>
                        </a:rPr>
                        <a:t> income per capita</a:t>
                      </a:r>
                      <a:endParaRPr lang="en-US" sz="16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0.0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355281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Years</a:t>
                      </a:r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 Required</a:t>
                      </a:r>
                    </a:p>
                    <a:p>
                      <a:pPr algn="ctr"/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in Closing a Business </a:t>
                      </a:r>
                      <a:endParaRPr lang="en-US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2.3</a:t>
                      </a:r>
                      <a:endParaRPr lang="en-US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0.0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1736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Number of Procedures</a:t>
                      </a:r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to</a:t>
                      </a:r>
                      <a:r>
                        <a:rPr lang="en-US" sz="2000" b="1" baseline="0" dirty="0" smtClean="0">
                          <a:solidFill>
                            <a:schemeClr val="tx2"/>
                          </a:solidFill>
                        </a:rPr>
                        <a:t> Incorporate</a:t>
                      </a:r>
                      <a:endParaRPr lang="en-US" sz="20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318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244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502"/>
            <a:ext cx="60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914400" y="189678"/>
            <a:ext cx="8001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i="1" dirty="0" smtClean="0">
                <a:solidFill>
                  <a:schemeClr val="tx2"/>
                </a:solidFill>
              </a:rPr>
              <a:t> </a:t>
            </a:r>
            <a:r>
              <a:rPr lang="en-US" sz="2800" b="1" i="1" dirty="0" smtClean="0">
                <a:solidFill>
                  <a:schemeClr val="tx2"/>
                </a:solidFill>
              </a:rPr>
              <a:t>Visit </a:t>
            </a:r>
            <a:r>
              <a:rPr lang="en-US" sz="2800" b="1" i="1" dirty="0" smtClean="0">
                <a:solidFill>
                  <a:schemeClr val="tx2"/>
                </a:solidFill>
                <a:hlinkClick r:id="rId4"/>
              </a:rPr>
              <a:t>www.heritage.org/index</a:t>
            </a:r>
            <a:r>
              <a:rPr lang="en-US" sz="2800" b="1" i="1" dirty="0" smtClean="0">
                <a:solidFill>
                  <a:schemeClr val="tx2"/>
                </a:solidFill>
              </a:rPr>
              <a:t> for More Information 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1143000"/>
            <a:ext cx="9015028" cy="506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5926</TotalTime>
  <Words>277</Words>
  <Application>Microsoft Office PowerPoint</Application>
  <PresentationFormat>On-screen Show (4:3)</PresentationFormat>
  <Paragraphs>117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Heritage Foundation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KIM</dc:creator>
  <cp:lastModifiedBy>Kim, Anthony</cp:lastModifiedBy>
  <cp:revision>100</cp:revision>
  <dcterms:created xsi:type="dcterms:W3CDTF">2017-01-20T11:03:11Z</dcterms:created>
  <dcterms:modified xsi:type="dcterms:W3CDTF">2018-07-06T21:09:36Z</dcterms:modified>
</cp:coreProperties>
</file>